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868" y="6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800" b="0" i="0">
                <a:solidFill>
                  <a:srgbClr val="91B121"/>
                </a:solidFill>
                <a:latin typeface="Calibri"/>
                <a:cs typeface="Calibri"/>
              </a:defRPr>
            </a:lvl1pPr>
          </a:lstStyle>
          <a:p>
            <a:pPr marL="12700">
              <a:lnSpc>
                <a:spcPct val="100000"/>
              </a:lnSpc>
              <a:spcBef>
                <a:spcPts val="60"/>
              </a:spcBef>
            </a:pPr>
            <a:r>
              <a:rPr dirty="0"/>
              <a:t>@ Uhuru</a:t>
            </a:r>
            <a:r>
              <a:rPr spc="-65" dirty="0"/>
              <a:t> </a:t>
            </a:r>
            <a:r>
              <a:rPr spc="-5" dirty="0"/>
              <a:t>Corporation</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6/24/2019</a:t>
            </a:fld>
            <a:endParaRPr lang="en-US"/>
          </a:p>
        </p:txBody>
      </p:sp>
      <p:sp>
        <p:nvSpPr>
          <p:cNvPr id="6" name="Holder 6"/>
          <p:cNvSpPr>
            <a:spLocks noGrp="1"/>
          </p:cNvSpPr>
          <p:nvPr>
            <p:ph type="sldNum" sz="quarter" idx="7"/>
          </p:nvPr>
        </p:nvSpPr>
        <p:spPr/>
        <p:txBody>
          <a:bodyPr lIns="0" tIns="0" rIns="0" bIns="0"/>
          <a:lstStyle>
            <a:lvl1pPr>
              <a:defRPr sz="800" b="0" i="0">
                <a:solidFill>
                  <a:srgbClr val="91B121"/>
                </a:solidFill>
                <a:latin typeface="Calibri"/>
                <a:cs typeface="Calibri"/>
              </a:defRPr>
            </a:lvl1pPr>
          </a:lstStyle>
          <a:p>
            <a:pPr marL="25400">
              <a:lnSpc>
                <a:spcPct val="100000"/>
              </a:lnSpc>
              <a:spcBef>
                <a:spcPts val="60"/>
              </a:spcBef>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91B12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200" b="1" i="0">
                <a:solidFill>
                  <a:schemeClr val="tx1"/>
                </a:solidFill>
                <a:latin typeface="Yu Gothic"/>
                <a:cs typeface="Yu Gothic"/>
              </a:defRPr>
            </a:lvl1pPr>
          </a:lstStyle>
          <a:p>
            <a:endParaRPr/>
          </a:p>
        </p:txBody>
      </p:sp>
      <p:sp>
        <p:nvSpPr>
          <p:cNvPr id="4" name="Holder 4"/>
          <p:cNvSpPr>
            <a:spLocks noGrp="1"/>
          </p:cNvSpPr>
          <p:nvPr>
            <p:ph type="ftr" sz="quarter" idx="5"/>
          </p:nvPr>
        </p:nvSpPr>
        <p:spPr/>
        <p:txBody>
          <a:bodyPr lIns="0" tIns="0" rIns="0" bIns="0"/>
          <a:lstStyle>
            <a:lvl1pPr>
              <a:defRPr sz="800" b="0" i="0">
                <a:solidFill>
                  <a:srgbClr val="91B121"/>
                </a:solidFill>
                <a:latin typeface="Calibri"/>
                <a:cs typeface="Calibri"/>
              </a:defRPr>
            </a:lvl1pPr>
          </a:lstStyle>
          <a:p>
            <a:pPr marL="12700">
              <a:lnSpc>
                <a:spcPct val="100000"/>
              </a:lnSpc>
              <a:spcBef>
                <a:spcPts val="60"/>
              </a:spcBef>
            </a:pPr>
            <a:r>
              <a:rPr dirty="0"/>
              <a:t>@ Uhuru</a:t>
            </a:r>
            <a:r>
              <a:rPr spc="-65" dirty="0"/>
              <a:t> </a:t>
            </a:r>
            <a:r>
              <a:rPr spc="-5" dirty="0"/>
              <a:t>Corporation</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6/24/2019</a:t>
            </a:fld>
            <a:endParaRPr lang="en-US"/>
          </a:p>
        </p:txBody>
      </p:sp>
      <p:sp>
        <p:nvSpPr>
          <p:cNvPr id="6" name="Holder 6"/>
          <p:cNvSpPr>
            <a:spLocks noGrp="1"/>
          </p:cNvSpPr>
          <p:nvPr>
            <p:ph type="sldNum" sz="quarter" idx="7"/>
          </p:nvPr>
        </p:nvSpPr>
        <p:spPr/>
        <p:txBody>
          <a:bodyPr lIns="0" tIns="0" rIns="0" bIns="0"/>
          <a:lstStyle>
            <a:lvl1pPr>
              <a:defRPr sz="800" b="0" i="0">
                <a:solidFill>
                  <a:srgbClr val="91B121"/>
                </a:solidFill>
                <a:latin typeface="Calibri"/>
                <a:cs typeface="Calibri"/>
              </a:defRPr>
            </a:lvl1pPr>
          </a:lstStyle>
          <a:p>
            <a:pPr marL="25400">
              <a:lnSpc>
                <a:spcPct val="100000"/>
              </a:lnSpc>
              <a:spcBef>
                <a:spcPts val="60"/>
              </a:spcBef>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91B121"/>
                </a:solidFill>
                <a:latin typeface="Calibri"/>
                <a:cs typeface="Calibri"/>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800" b="0" i="0">
                <a:solidFill>
                  <a:srgbClr val="91B121"/>
                </a:solidFill>
                <a:latin typeface="Calibri"/>
                <a:cs typeface="Calibri"/>
              </a:defRPr>
            </a:lvl1pPr>
          </a:lstStyle>
          <a:p>
            <a:pPr marL="12700">
              <a:lnSpc>
                <a:spcPct val="100000"/>
              </a:lnSpc>
              <a:spcBef>
                <a:spcPts val="60"/>
              </a:spcBef>
            </a:pPr>
            <a:r>
              <a:rPr dirty="0"/>
              <a:t>@ Uhuru</a:t>
            </a:r>
            <a:r>
              <a:rPr spc="-65" dirty="0"/>
              <a:t> </a:t>
            </a:r>
            <a:r>
              <a:rPr spc="-5" dirty="0"/>
              <a:t>Corporation</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6/24/2019</a:t>
            </a:fld>
            <a:endParaRPr lang="en-US"/>
          </a:p>
        </p:txBody>
      </p:sp>
      <p:sp>
        <p:nvSpPr>
          <p:cNvPr id="7" name="Holder 7"/>
          <p:cNvSpPr>
            <a:spLocks noGrp="1"/>
          </p:cNvSpPr>
          <p:nvPr>
            <p:ph type="sldNum" sz="quarter" idx="7"/>
          </p:nvPr>
        </p:nvSpPr>
        <p:spPr/>
        <p:txBody>
          <a:bodyPr lIns="0" tIns="0" rIns="0" bIns="0"/>
          <a:lstStyle>
            <a:lvl1pPr>
              <a:defRPr sz="800" b="0" i="0">
                <a:solidFill>
                  <a:srgbClr val="91B121"/>
                </a:solidFill>
                <a:latin typeface="Calibri"/>
                <a:cs typeface="Calibri"/>
              </a:defRPr>
            </a:lvl1pPr>
          </a:lstStyle>
          <a:p>
            <a:pPr marL="25400">
              <a:lnSpc>
                <a:spcPct val="100000"/>
              </a:lnSpc>
              <a:spcBef>
                <a:spcPts val="60"/>
              </a:spcBef>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91B12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defRPr sz="800" b="0" i="0">
                <a:solidFill>
                  <a:srgbClr val="91B121"/>
                </a:solidFill>
                <a:latin typeface="Calibri"/>
                <a:cs typeface="Calibri"/>
              </a:defRPr>
            </a:lvl1pPr>
          </a:lstStyle>
          <a:p>
            <a:pPr marL="12700">
              <a:lnSpc>
                <a:spcPct val="100000"/>
              </a:lnSpc>
              <a:spcBef>
                <a:spcPts val="60"/>
              </a:spcBef>
            </a:pPr>
            <a:r>
              <a:rPr dirty="0"/>
              <a:t>@ Uhuru</a:t>
            </a:r>
            <a:r>
              <a:rPr spc="-65" dirty="0"/>
              <a:t> </a:t>
            </a:r>
            <a:r>
              <a:rPr spc="-5" dirty="0"/>
              <a:t>Corporation</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6/24/2019</a:t>
            </a:fld>
            <a:endParaRPr lang="en-US"/>
          </a:p>
        </p:txBody>
      </p:sp>
      <p:sp>
        <p:nvSpPr>
          <p:cNvPr id="5" name="Holder 5"/>
          <p:cNvSpPr>
            <a:spLocks noGrp="1"/>
          </p:cNvSpPr>
          <p:nvPr>
            <p:ph type="sldNum" sz="quarter" idx="7"/>
          </p:nvPr>
        </p:nvSpPr>
        <p:spPr/>
        <p:txBody>
          <a:bodyPr lIns="0" tIns="0" rIns="0" bIns="0"/>
          <a:lstStyle>
            <a:lvl1pPr>
              <a:defRPr sz="800" b="0" i="0">
                <a:solidFill>
                  <a:srgbClr val="91B121"/>
                </a:solidFill>
                <a:latin typeface="Calibri"/>
                <a:cs typeface="Calibri"/>
              </a:defRPr>
            </a:lvl1pPr>
          </a:lstStyle>
          <a:p>
            <a:pPr marL="25400">
              <a:lnSpc>
                <a:spcPct val="100000"/>
              </a:lnSpc>
              <a:spcBef>
                <a:spcPts val="60"/>
              </a:spcBef>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800" b="0" i="0">
                <a:solidFill>
                  <a:srgbClr val="91B121"/>
                </a:solidFill>
                <a:latin typeface="Calibri"/>
                <a:cs typeface="Calibri"/>
              </a:defRPr>
            </a:lvl1pPr>
          </a:lstStyle>
          <a:p>
            <a:pPr marL="12700">
              <a:lnSpc>
                <a:spcPct val="100000"/>
              </a:lnSpc>
              <a:spcBef>
                <a:spcPts val="60"/>
              </a:spcBef>
            </a:pPr>
            <a:r>
              <a:rPr dirty="0"/>
              <a:t>@ Uhuru</a:t>
            </a:r>
            <a:r>
              <a:rPr spc="-65" dirty="0"/>
              <a:t> </a:t>
            </a:r>
            <a:r>
              <a:rPr spc="-5" dirty="0"/>
              <a:t>Corporation</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6/24/2019</a:t>
            </a:fld>
            <a:endParaRPr lang="en-US"/>
          </a:p>
        </p:txBody>
      </p:sp>
      <p:sp>
        <p:nvSpPr>
          <p:cNvPr id="4" name="Holder 4"/>
          <p:cNvSpPr>
            <a:spLocks noGrp="1"/>
          </p:cNvSpPr>
          <p:nvPr>
            <p:ph type="sldNum" sz="quarter" idx="7"/>
          </p:nvPr>
        </p:nvSpPr>
        <p:spPr/>
        <p:txBody>
          <a:bodyPr lIns="0" tIns="0" rIns="0" bIns="0"/>
          <a:lstStyle>
            <a:lvl1pPr>
              <a:defRPr sz="800" b="0" i="0">
                <a:solidFill>
                  <a:srgbClr val="91B121"/>
                </a:solidFill>
                <a:latin typeface="Calibri"/>
                <a:cs typeface="Calibri"/>
              </a:defRPr>
            </a:lvl1pPr>
          </a:lstStyle>
          <a:p>
            <a:pPr marL="25400">
              <a:lnSpc>
                <a:spcPct val="100000"/>
              </a:lnSpc>
              <a:spcBef>
                <a:spcPts val="60"/>
              </a:spcBef>
            </a:pPr>
            <a:fld id="{81D60167-4931-47E6-BA6A-407CBD079E47}" type="slidenum">
              <a:rPr dirty="0"/>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60000" y="6400362"/>
            <a:ext cx="11473180" cy="0"/>
          </a:xfrm>
          <a:custGeom>
            <a:avLst/>
            <a:gdLst/>
            <a:ahLst/>
            <a:cxnLst/>
            <a:rect l="l" t="t" r="r" b="b"/>
            <a:pathLst>
              <a:path w="11473180">
                <a:moveTo>
                  <a:pt x="0" y="0"/>
                </a:moveTo>
                <a:lnTo>
                  <a:pt x="11473167" y="0"/>
                </a:lnTo>
              </a:path>
            </a:pathLst>
          </a:custGeom>
          <a:ln w="7747">
            <a:solidFill>
              <a:srgbClr val="90B03E"/>
            </a:solidFill>
          </a:ln>
        </p:spPr>
        <p:txBody>
          <a:bodyPr wrap="square" lIns="0" tIns="0" rIns="0" bIns="0" rtlCol="0"/>
          <a:lstStyle/>
          <a:p>
            <a:endParaRPr/>
          </a:p>
        </p:txBody>
      </p:sp>
      <p:sp>
        <p:nvSpPr>
          <p:cNvPr id="17" name="bk object 17"/>
          <p:cNvSpPr/>
          <p:nvPr/>
        </p:nvSpPr>
        <p:spPr>
          <a:xfrm>
            <a:off x="11618976" y="252984"/>
            <a:ext cx="216407" cy="399288"/>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438739" y="279907"/>
            <a:ext cx="11314521" cy="391159"/>
          </a:xfrm>
          <a:prstGeom prst="rect">
            <a:avLst/>
          </a:prstGeom>
        </p:spPr>
        <p:txBody>
          <a:bodyPr wrap="square" lIns="0" tIns="0" rIns="0" bIns="0">
            <a:spAutoFit/>
          </a:bodyPr>
          <a:lstStyle>
            <a:lvl1pPr>
              <a:defRPr sz="2400" b="1" i="0">
                <a:solidFill>
                  <a:srgbClr val="91B121"/>
                </a:solidFill>
                <a:latin typeface="Calibri"/>
                <a:cs typeface="Calibri"/>
              </a:defRPr>
            </a:lvl1pPr>
          </a:lstStyle>
          <a:p>
            <a:endParaRPr/>
          </a:p>
        </p:txBody>
      </p:sp>
      <p:sp>
        <p:nvSpPr>
          <p:cNvPr id="3" name="Holder 3"/>
          <p:cNvSpPr>
            <a:spLocks noGrp="1"/>
          </p:cNvSpPr>
          <p:nvPr>
            <p:ph type="body" idx="1"/>
          </p:nvPr>
        </p:nvSpPr>
        <p:spPr>
          <a:xfrm>
            <a:off x="438739" y="1109979"/>
            <a:ext cx="10189845" cy="3628390"/>
          </a:xfrm>
          <a:prstGeom prst="rect">
            <a:avLst/>
          </a:prstGeom>
        </p:spPr>
        <p:txBody>
          <a:bodyPr wrap="square" lIns="0" tIns="0" rIns="0" bIns="0">
            <a:spAutoFit/>
          </a:bodyPr>
          <a:lstStyle>
            <a:lvl1pPr>
              <a:defRPr sz="2200" b="1" i="0">
                <a:solidFill>
                  <a:schemeClr val="tx1"/>
                </a:solidFill>
                <a:latin typeface="Yu Gothic"/>
                <a:cs typeface="Yu Gothic"/>
              </a:defRPr>
            </a:lvl1pPr>
          </a:lstStyle>
          <a:p>
            <a:endParaRPr/>
          </a:p>
        </p:txBody>
      </p:sp>
      <p:sp>
        <p:nvSpPr>
          <p:cNvPr id="4" name="Holder 4"/>
          <p:cNvSpPr>
            <a:spLocks noGrp="1"/>
          </p:cNvSpPr>
          <p:nvPr>
            <p:ph type="ftr" sz="quarter" idx="5"/>
          </p:nvPr>
        </p:nvSpPr>
        <p:spPr>
          <a:xfrm>
            <a:off x="5634830" y="6541297"/>
            <a:ext cx="922020" cy="149859"/>
          </a:xfrm>
          <a:prstGeom prst="rect">
            <a:avLst/>
          </a:prstGeom>
        </p:spPr>
        <p:txBody>
          <a:bodyPr wrap="square" lIns="0" tIns="0" rIns="0" bIns="0">
            <a:spAutoFit/>
          </a:bodyPr>
          <a:lstStyle>
            <a:lvl1pPr>
              <a:defRPr sz="800" b="0" i="0">
                <a:solidFill>
                  <a:srgbClr val="91B121"/>
                </a:solidFill>
                <a:latin typeface="Calibri"/>
                <a:cs typeface="Calibri"/>
              </a:defRPr>
            </a:lvl1pPr>
          </a:lstStyle>
          <a:p>
            <a:pPr marL="12700">
              <a:lnSpc>
                <a:spcPct val="100000"/>
              </a:lnSpc>
              <a:spcBef>
                <a:spcPts val="60"/>
              </a:spcBef>
            </a:pPr>
            <a:r>
              <a:rPr dirty="0"/>
              <a:t>@ Uhuru</a:t>
            </a:r>
            <a:r>
              <a:rPr spc="-65" dirty="0"/>
              <a:t> </a:t>
            </a:r>
            <a:r>
              <a:rPr spc="-5" dirty="0"/>
              <a:t>Corporation</a:t>
            </a: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6/24/2019</a:t>
            </a:fld>
            <a:endParaRPr lang="en-US"/>
          </a:p>
        </p:txBody>
      </p:sp>
      <p:sp>
        <p:nvSpPr>
          <p:cNvPr id="6" name="Holder 6"/>
          <p:cNvSpPr>
            <a:spLocks noGrp="1"/>
          </p:cNvSpPr>
          <p:nvPr>
            <p:ph type="sldNum" sz="quarter" idx="7"/>
          </p:nvPr>
        </p:nvSpPr>
        <p:spPr>
          <a:xfrm>
            <a:off x="11715235" y="6544345"/>
            <a:ext cx="102870" cy="149859"/>
          </a:xfrm>
          <a:prstGeom prst="rect">
            <a:avLst/>
          </a:prstGeom>
        </p:spPr>
        <p:txBody>
          <a:bodyPr wrap="square" lIns="0" tIns="0" rIns="0" bIns="0">
            <a:spAutoFit/>
          </a:bodyPr>
          <a:lstStyle>
            <a:lvl1pPr>
              <a:defRPr sz="800" b="0" i="0">
                <a:solidFill>
                  <a:srgbClr val="91B121"/>
                </a:solidFill>
                <a:latin typeface="Calibri"/>
                <a:cs typeface="Calibri"/>
              </a:defRPr>
            </a:lvl1pPr>
          </a:lstStyle>
          <a:p>
            <a:pPr marL="25400">
              <a:lnSpc>
                <a:spcPct val="100000"/>
              </a:lnSpc>
              <a:spcBef>
                <a:spcPts val="60"/>
              </a:spcBef>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4.png"/><Relationship Id="rId7"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3.png"/><Relationship Id="rId7"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14.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2.png"/><Relationship Id="rId7" Type="http://schemas.openxmlformats.org/officeDocument/2006/relationships/image" Target="../media/image25.png"/><Relationship Id="rId12" Type="http://schemas.openxmlformats.org/officeDocument/2006/relationships/image" Target="../media/image30.png"/><Relationship Id="rId17" Type="http://schemas.openxmlformats.org/officeDocument/2006/relationships/image" Target="../media/image35.png"/><Relationship Id="rId2" Type="http://schemas.openxmlformats.org/officeDocument/2006/relationships/image" Target="../media/image21.png"/><Relationship Id="rId16"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19.png"/><Relationship Id="rId9" Type="http://schemas.openxmlformats.org/officeDocument/2006/relationships/image" Target="../media/image27.png"/><Relationship Id="rId1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custGeom>
            <a:avLst/>
            <a:gdLst/>
            <a:ahLst/>
            <a:cxnLst/>
            <a:rect l="l" t="t" r="r" b="b"/>
            <a:pathLst>
              <a:path w="12192000" h="6858000">
                <a:moveTo>
                  <a:pt x="0" y="0"/>
                </a:moveTo>
                <a:lnTo>
                  <a:pt x="12192000" y="0"/>
                </a:lnTo>
                <a:lnTo>
                  <a:pt x="12192000" y="6857999"/>
                </a:lnTo>
                <a:lnTo>
                  <a:pt x="0" y="6857999"/>
                </a:lnTo>
                <a:lnTo>
                  <a:pt x="0" y="0"/>
                </a:lnTo>
                <a:close/>
              </a:path>
            </a:pathLst>
          </a:custGeom>
          <a:solidFill>
            <a:srgbClr val="91B121"/>
          </a:solidFill>
        </p:spPr>
        <p:txBody>
          <a:bodyPr wrap="square" lIns="0" tIns="0" rIns="0" bIns="0" rtlCol="0"/>
          <a:lstStyle/>
          <a:p>
            <a:endParaRPr/>
          </a:p>
        </p:txBody>
      </p:sp>
      <p:sp>
        <p:nvSpPr>
          <p:cNvPr id="3" name="object 3"/>
          <p:cNvSpPr/>
          <p:nvPr/>
        </p:nvSpPr>
        <p:spPr>
          <a:xfrm>
            <a:off x="4437888" y="0"/>
            <a:ext cx="7751063" cy="6857999"/>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1125200" y="5626607"/>
            <a:ext cx="627888" cy="795528"/>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901700" y="6283452"/>
            <a:ext cx="1007110" cy="147320"/>
          </a:xfrm>
          <a:prstGeom prst="rect">
            <a:avLst/>
          </a:prstGeom>
        </p:spPr>
        <p:txBody>
          <a:bodyPr vert="horz" wrap="square" lIns="0" tIns="12700" rIns="0" bIns="0" rtlCol="0">
            <a:spAutoFit/>
          </a:bodyPr>
          <a:lstStyle/>
          <a:p>
            <a:pPr marL="12700">
              <a:lnSpc>
                <a:spcPct val="100000"/>
              </a:lnSpc>
              <a:spcBef>
                <a:spcPts val="100"/>
              </a:spcBef>
            </a:pPr>
            <a:r>
              <a:rPr sz="800" spc="-10" dirty="0">
                <a:solidFill>
                  <a:srgbClr val="FFFFFF"/>
                </a:solidFill>
                <a:latin typeface="Yu Gothic"/>
                <a:cs typeface="Yu Gothic"/>
              </a:rPr>
              <a:t>@ Uhuru</a:t>
            </a:r>
            <a:r>
              <a:rPr sz="800" spc="-55" dirty="0">
                <a:solidFill>
                  <a:srgbClr val="FFFFFF"/>
                </a:solidFill>
                <a:latin typeface="Yu Gothic"/>
                <a:cs typeface="Yu Gothic"/>
              </a:rPr>
              <a:t> </a:t>
            </a:r>
            <a:r>
              <a:rPr sz="800" spc="-5" dirty="0">
                <a:solidFill>
                  <a:srgbClr val="FFFFFF"/>
                </a:solidFill>
                <a:latin typeface="Yu Gothic"/>
                <a:cs typeface="Yu Gothic"/>
              </a:rPr>
              <a:t>Corporation</a:t>
            </a:r>
            <a:endParaRPr sz="800">
              <a:latin typeface="Yu Gothic"/>
              <a:cs typeface="Yu Gothic"/>
            </a:endParaRPr>
          </a:p>
        </p:txBody>
      </p:sp>
      <p:sp>
        <p:nvSpPr>
          <p:cNvPr id="6" name="object 6"/>
          <p:cNvSpPr txBox="1">
            <a:spLocks noGrp="1"/>
          </p:cNvSpPr>
          <p:nvPr>
            <p:ph type="title"/>
          </p:nvPr>
        </p:nvSpPr>
        <p:spPr>
          <a:xfrm>
            <a:off x="903983" y="2133091"/>
            <a:ext cx="7705090" cy="574040"/>
          </a:xfrm>
          <a:prstGeom prst="rect">
            <a:avLst/>
          </a:prstGeom>
        </p:spPr>
        <p:txBody>
          <a:bodyPr vert="horz" wrap="square" lIns="0" tIns="12700" rIns="0" bIns="0" rtlCol="0">
            <a:spAutoFit/>
          </a:bodyPr>
          <a:lstStyle/>
          <a:p>
            <a:pPr marL="12700">
              <a:lnSpc>
                <a:spcPct val="100000"/>
              </a:lnSpc>
              <a:spcBef>
                <a:spcPts val="100"/>
              </a:spcBef>
            </a:pPr>
            <a:r>
              <a:rPr sz="3600" spc="-155" dirty="0">
                <a:solidFill>
                  <a:srgbClr val="FFFFFF"/>
                </a:solidFill>
                <a:latin typeface="Yu Gothic"/>
                <a:cs typeface="Yu Gothic"/>
              </a:rPr>
              <a:t>サプライチェーン情報基盤におけ</a:t>
            </a:r>
            <a:r>
              <a:rPr sz="3600" spc="-150" dirty="0">
                <a:solidFill>
                  <a:srgbClr val="FFFFFF"/>
                </a:solidFill>
                <a:latin typeface="Yu Gothic"/>
                <a:cs typeface="Yu Gothic"/>
              </a:rPr>
              <a:t>るIoT</a:t>
            </a:r>
            <a:endParaRPr sz="3600">
              <a:latin typeface="Yu Gothic"/>
              <a:cs typeface="Yu Gothic"/>
            </a:endParaRPr>
          </a:p>
        </p:txBody>
      </p:sp>
      <p:sp>
        <p:nvSpPr>
          <p:cNvPr id="7" name="object 7"/>
          <p:cNvSpPr txBox="1"/>
          <p:nvPr/>
        </p:nvSpPr>
        <p:spPr>
          <a:xfrm>
            <a:off x="944768" y="3890837"/>
            <a:ext cx="1625600" cy="1017905"/>
          </a:xfrm>
          <a:prstGeom prst="rect">
            <a:avLst/>
          </a:prstGeom>
        </p:spPr>
        <p:txBody>
          <a:bodyPr vert="horz" wrap="square" lIns="0" tIns="53340" rIns="0" bIns="0" rtlCol="0">
            <a:spAutoFit/>
          </a:bodyPr>
          <a:lstStyle/>
          <a:p>
            <a:pPr marL="12700">
              <a:lnSpc>
                <a:spcPct val="100000"/>
              </a:lnSpc>
              <a:spcBef>
                <a:spcPts val="420"/>
              </a:spcBef>
            </a:pPr>
            <a:r>
              <a:rPr sz="1750" spc="50" dirty="0">
                <a:solidFill>
                  <a:srgbClr val="FFFFFF"/>
                </a:solidFill>
                <a:latin typeface="PMingLiU"/>
                <a:cs typeface="PMingLiU"/>
              </a:rPr>
              <a:t>株式会社ウフル</a:t>
            </a:r>
            <a:endParaRPr sz="1750">
              <a:latin typeface="PMingLiU"/>
              <a:cs typeface="PMingLiU"/>
            </a:endParaRPr>
          </a:p>
          <a:p>
            <a:pPr marL="12700">
              <a:lnSpc>
                <a:spcPts val="1895"/>
              </a:lnSpc>
              <a:spcBef>
                <a:spcPts val="280"/>
              </a:spcBef>
            </a:pPr>
            <a:r>
              <a:rPr sz="1600" spc="-10" dirty="0">
                <a:solidFill>
                  <a:srgbClr val="FFFFFF"/>
                </a:solidFill>
                <a:latin typeface="Yu Gothic"/>
                <a:cs typeface="Yu Gothic"/>
              </a:rPr>
              <a:t>CTO</a:t>
            </a:r>
            <a:endParaRPr sz="1600">
              <a:latin typeface="Yu Gothic"/>
              <a:cs typeface="Yu Gothic"/>
            </a:endParaRPr>
          </a:p>
          <a:p>
            <a:pPr marL="12700">
              <a:lnSpc>
                <a:spcPts val="1895"/>
              </a:lnSpc>
            </a:pPr>
            <a:r>
              <a:rPr sz="1600" b="1" dirty="0">
                <a:solidFill>
                  <a:srgbClr val="FFFFFF"/>
                </a:solidFill>
                <a:latin typeface="Yu Gothic"/>
                <a:cs typeface="Yu Gothic"/>
              </a:rPr>
              <a:t>古城篤</a:t>
            </a:r>
            <a:endParaRPr sz="1600">
              <a:latin typeface="Yu Gothic"/>
              <a:cs typeface="Yu Gothic"/>
            </a:endParaRPr>
          </a:p>
          <a:p>
            <a:pPr marL="12700">
              <a:lnSpc>
                <a:spcPts val="1320"/>
              </a:lnSpc>
            </a:pPr>
            <a:r>
              <a:rPr sz="1100" spc="-5" dirty="0">
                <a:solidFill>
                  <a:srgbClr val="FFFFFF"/>
                </a:solidFill>
                <a:latin typeface="Yu Gothic"/>
                <a:cs typeface="Yu Gothic"/>
              </a:rPr>
              <a:t>2019 </a:t>
            </a:r>
            <a:r>
              <a:rPr sz="1100" spc="-10" dirty="0">
                <a:solidFill>
                  <a:srgbClr val="FFFFFF"/>
                </a:solidFill>
                <a:latin typeface="Yu Gothic"/>
                <a:cs typeface="Yu Gothic"/>
              </a:rPr>
              <a:t>/ </a:t>
            </a:r>
            <a:r>
              <a:rPr sz="1100" spc="-5" dirty="0">
                <a:solidFill>
                  <a:srgbClr val="FFFFFF"/>
                </a:solidFill>
                <a:latin typeface="Yu Gothic"/>
                <a:cs typeface="Yu Gothic"/>
              </a:rPr>
              <a:t>06 </a:t>
            </a:r>
            <a:r>
              <a:rPr sz="1100" spc="-10" dirty="0">
                <a:solidFill>
                  <a:srgbClr val="FFFFFF"/>
                </a:solidFill>
                <a:latin typeface="Yu Gothic"/>
                <a:cs typeface="Yu Gothic"/>
              </a:rPr>
              <a:t>/</a:t>
            </a:r>
            <a:r>
              <a:rPr sz="1100" spc="-15" dirty="0">
                <a:solidFill>
                  <a:srgbClr val="FFFFFF"/>
                </a:solidFill>
                <a:latin typeface="Yu Gothic"/>
                <a:cs typeface="Yu Gothic"/>
              </a:rPr>
              <a:t> </a:t>
            </a:r>
            <a:r>
              <a:rPr sz="1100" spc="-5" dirty="0">
                <a:solidFill>
                  <a:srgbClr val="FFFFFF"/>
                </a:solidFill>
                <a:latin typeface="Yu Gothic"/>
                <a:cs typeface="Yu Gothic"/>
              </a:rPr>
              <a:t>25</a:t>
            </a:r>
            <a:endParaRPr sz="1100">
              <a:latin typeface="Yu Gothic"/>
              <a:cs typeface="Yu Gothic"/>
            </a:endParaRPr>
          </a:p>
        </p:txBody>
      </p:sp>
      <p:sp>
        <p:nvSpPr>
          <p:cNvPr id="9" name="テキスト ボックス 8">
            <a:extLst>
              <a:ext uri="{FF2B5EF4-FFF2-40B4-BE49-F238E27FC236}">
                <a16:creationId xmlns:a16="http://schemas.microsoft.com/office/drawing/2014/main" id="{ABD4DDC4-08D2-4704-8E01-08CC1D3F56D4}"/>
              </a:ext>
            </a:extLst>
          </p:cNvPr>
          <p:cNvSpPr txBox="1"/>
          <p:nvPr/>
        </p:nvSpPr>
        <p:spPr>
          <a:xfrm>
            <a:off x="381000" y="304800"/>
            <a:ext cx="2362200" cy="400110"/>
          </a:xfrm>
          <a:prstGeom prst="rect">
            <a:avLst/>
          </a:prstGeom>
          <a:noFill/>
          <a:ln>
            <a:solidFill>
              <a:schemeClr val="accent1"/>
            </a:solidFill>
          </a:ln>
        </p:spPr>
        <p:txBody>
          <a:bodyPr wrap="square" rtlCol="0">
            <a:spAutoFit/>
          </a:bodyPr>
          <a:lstStyle/>
          <a:p>
            <a:pPr algn="ctr"/>
            <a:r>
              <a:rPr kumimoji="1" lang="ja-JP" altLang="en-US" sz="2000" dirty="0"/>
              <a:t>国際連携</a:t>
            </a:r>
            <a:r>
              <a:rPr kumimoji="1" lang="en-US" altLang="ja-JP" sz="2000" dirty="0"/>
              <a:t>2019-1-06</a:t>
            </a:r>
            <a:endParaRPr kumimoji="1" lang="ja-JP" alt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47290" y="5083555"/>
            <a:ext cx="5375275" cy="1454150"/>
          </a:xfrm>
          <a:prstGeom prst="rect">
            <a:avLst/>
          </a:prstGeom>
        </p:spPr>
        <p:txBody>
          <a:bodyPr vert="horz" wrap="square" lIns="0" tIns="116205" rIns="0" bIns="0" rtlCol="0">
            <a:spAutoFit/>
          </a:bodyPr>
          <a:lstStyle/>
          <a:p>
            <a:pPr marL="12700">
              <a:lnSpc>
                <a:spcPct val="100000"/>
              </a:lnSpc>
              <a:spcBef>
                <a:spcPts val="915"/>
              </a:spcBef>
              <a:tabLst>
                <a:tab pos="1202055" algn="l"/>
              </a:tabLst>
            </a:pPr>
            <a:r>
              <a:rPr sz="1200" spc="10" dirty="0">
                <a:solidFill>
                  <a:srgbClr val="90B03E"/>
                </a:solidFill>
                <a:latin typeface="MS Gothic"/>
                <a:cs typeface="MS Gothic"/>
              </a:rPr>
              <a:t>株式会社</a:t>
            </a:r>
            <a:r>
              <a:rPr sz="1200" spc="-90" dirty="0">
                <a:solidFill>
                  <a:srgbClr val="90B03E"/>
                </a:solidFill>
                <a:latin typeface="MS Gothic"/>
                <a:cs typeface="MS Gothic"/>
              </a:rPr>
              <a:t>ウフ</a:t>
            </a:r>
            <a:r>
              <a:rPr sz="1200" dirty="0">
                <a:solidFill>
                  <a:srgbClr val="90B03E"/>
                </a:solidFill>
                <a:latin typeface="MS Gothic"/>
                <a:cs typeface="MS Gothic"/>
              </a:rPr>
              <a:t>ル	〒</a:t>
            </a:r>
            <a:r>
              <a:rPr sz="1200" dirty="0">
                <a:solidFill>
                  <a:srgbClr val="90B03E"/>
                </a:solidFill>
                <a:latin typeface="Calibri"/>
                <a:cs typeface="Calibri"/>
              </a:rPr>
              <a:t>105-0001</a:t>
            </a:r>
            <a:r>
              <a:rPr sz="1200" spc="-20" dirty="0">
                <a:solidFill>
                  <a:srgbClr val="90B03E"/>
                </a:solidFill>
                <a:latin typeface="Calibri"/>
                <a:cs typeface="Calibri"/>
              </a:rPr>
              <a:t> </a:t>
            </a:r>
            <a:r>
              <a:rPr sz="1200" spc="10" dirty="0">
                <a:solidFill>
                  <a:srgbClr val="90B03E"/>
                </a:solidFill>
                <a:latin typeface="MS Gothic"/>
                <a:cs typeface="MS Gothic"/>
              </a:rPr>
              <a:t>東京都港区虎</a:t>
            </a:r>
            <a:r>
              <a:rPr sz="1200" spc="-105" dirty="0">
                <a:solidFill>
                  <a:srgbClr val="90B03E"/>
                </a:solidFill>
                <a:latin typeface="MS Gothic"/>
                <a:cs typeface="MS Gothic"/>
              </a:rPr>
              <a:t>ノ</a:t>
            </a:r>
            <a:r>
              <a:rPr sz="1200" dirty="0">
                <a:solidFill>
                  <a:srgbClr val="90B03E"/>
                </a:solidFill>
                <a:latin typeface="MS Gothic"/>
                <a:cs typeface="MS Gothic"/>
              </a:rPr>
              <a:t>門</a:t>
            </a:r>
            <a:r>
              <a:rPr sz="1200" spc="-350" dirty="0">
                <a:solidFill>
                  <a:srgbClr val="90B03E"/>
                </a:solidFill>
                <a:latin typeface="MS Gothic"/>
                <a:cs typeface="MS Gothic"/>
              </a:rPr>
              <a:t> </a:t>
            </a:r>
            <a:r>
              <a:rPr sz="1200" dirty="0">
                <a:solidFill>
                  <a:srgbClr val="90B03E"/>
                </a:solidFill>
                <a:latin typeface="Calibri"/>
                <a:cs typeface="Calibri"/>
              </a:rPr>
              <a:t>4-3-13</a:t>
            </a:r>
            <a:r>
              <a:rPr sz="1200" spc="-30" dirty="0">
                <a:solidFill>
                  <a:srgbClr val="90B03E"/>
                </a:solidFill>
                <a:latin typeface="Calibri"/>
                <a:cs typeface="Calibri"/>
              </a:rPr>
              <a:t> </a:t>
            </a:r>
            <a:r>
              <a:rPr sz="1200" spc="-200" dirty="0">
                <a:solidFill>
                  <a:srgbClr val="90B03E"/>
                </a:solidFill>
                <a:latin typeface="MS Gothic"/>
                <a:cs typeface="MS Gothic"/>
              </a:rPr>
              <a:t>ヒューリック</a:t>
            </a:r>
            <a:r>
              <a:rPr sz="1200" spc="10" dirty="0">
                <a:solidFill>
                  <a:srgbClr val="90B03E"/>
                </a:solidFill>
                <a:latin typeface="MS Gothic"/>
                <a:cs typeface="MS Gothic"/>
              </a:rPr>
              <a:t>神谷町</a:t>
            </a:r>
            <a:r>
              <a:rPr sz="1200" spc="-90" dirty="0">
                <a:solidFill>
                  <a:srgbClr val="90B03E"/>
                </a:solidFill>
                <a:latin typeface="MS Gothic"/>
                <a:cs typeface="MS Gothic"/>
              </a:rPr>
              <a:t>ビ</a:t>
            </a:r>
            <a:r>
              <a:rPr sz="1200" spc="195" dirty="0">
                <a:solidFill>
                  <a:srgbClr val="90B03E"/>
                </a:solidFill>
                <a:latin typeface="MS Gothic"/>
                <a:cs typeface="MS Gothic"/>
              </a:rPr>
              <a:t>ル</a:t>
            </a:r>
            <a:r>
              <a:rPr sz="1200" spc="10" dirty="0">
                <a:solidFill>
                  <a:srgbClr val="90B03E"/>
                </a:solidFill>
                <a:latin typeface="Calibri"/>
                <a:cs typeface="Calibri"/>
              </a:rPr>
              <a:t>4F</a:t>
            </a:r>
            <a:endParaRPr sz="1200">
              <a:latin typeface="Calibri"/>
              <a:cs typeface="Calibri"/>
            </a:endParaRPr>
          </a:p>
          <a:p>
            <a:pPr marL="12700" marR="789305">
              <a:lnSpc>
                <a:spcPct val="146300"/>
              </a:lnSpc>
              <a:spcBef>
                <a:spcPts val="100"/>
              </a:spcBef>
            </a:pPr>
            <a:r>
              <a:rPr sz="800" spc="5" dirty="0">
                <a:solidFill>
                  <a:srgbClr val="90B03E"/>
                </a:solidFill>
                <a:latin typeface="MS Gothic"/>
                <a:cs typeface="MS Gothic"/>
              </a:rPr>
              <a:t>大阪</a:t>
            </a:r>
            <a:r>
              <a:rPr sz="800" spc="-60" dirty="0">
                <a:solidFill>
                  <a:srgbClr val="90B03E"/>
                </a:solidFill>
                <a:latin typeface="MS Gothic"/>
                <a:cs typeface="MS Gothic"/>
              </a:rPr>
              <a:t>オフィ</a:t>
            </a:r>
            <a:r>
              <a:rPr sz="800" dirty="0">
                <a:solidFill>
                  <a:srgbClr val="90B03E"/>
                </a:solidFill>
                <a:latin typeface="MS Gothic"/>
                <a:cs typeface="MS Gothic"/>
              </a:rPr>
              <a:t>ス</a:t>
            </a:r>
            <a:r>
              <a:rPr sz="800" spc="320" dirty="0">
                <a:solidFill>
                  <a:srgbClr val="90B03E"/>
                </a:solidFill>
                <a:latin typeface="MS Gothic"/>
                <a:cs typeface="MS Gothic"/>
              </a:rPr>
              <a:t> </a:t>
            </a:r>
            <a:r>
              <a:rPr sz="800" dirty="0">
                <a:solidFill>
                  <a:srgbClr val="90B03E"/>
                </a:solidFill>
                <a:latin typeface="MS Gothic"/>
                <a:cs typeface="MS Gothic"/>
              </a:rPr>
              <a:t>〒</a:t>
            </a:r>
            <a:r>
              <a:rPr sz="800" spc="-10" dirty="0">
                <a:solidFill>
                  <a:srgbClr val="90B03E"/>
                </a:solidFill>
                <a:latin typeface="Calibri"/>
                <a:cs typeface="Calibri"/>
              </a:rPr>
              <a:t>530-0005</a:t>
            </a:r>
            <a:r>
              <a:rPr sz="800" spc="20" dirty="0">
                <a:solidFill>
                  <a:srgbClr val="90B03E"/>
                </a:solidFill>
                <a:latin typeface="Calibri"/>
                <a:cs typeface="Calibri"/>
              </a:rPr>
              <a:t> </a:t>
            </a:r>
            <a:r>
              <a:rPr sz="800" spc="5" dirty="0">
                <a:solidFill>
                  <a:srgbClr val="90B03E"/>
                </a:solidFill>
                <a:latin typeface="MS Gothic"/>
                <a:cs typeface="MS Gothic"/>
              </a:rPr>
              <a:t>大阪府大阪市北区中</a:t>
            </a:r>
            <a:r>
              <a:rPr sz="800" dirty="0">
                <a:solidFill>
                  <a:srgbClr val="90B03E"/>
                </a:solidFill>
                <a:latin typeface="MS Gothic"/>
                <a:cs typeface="MS Gothic"/>
              </a:rPr>
              <a:t>之島</a:t>
            </a:r>
            <a:r>
              <a:rPr sz="800" spc="-225" dirty="0">
                <a:solidFill>
                  <a:srgbClr val="90B03E"/>
                </a:solidFill>
                <a:latin typeface="MS Gothic"/>
                <a:cs typeface="MS Gothic"/>
              </a:rPr>
              <a:t> </a:t>
            </a:r>
            <a:r>
              <a:rPr sz="800" spc="-5" dirty="0">
                <a:solidFill>
                  <a:srgbClr val="90B03E"/>
                </a:solidFill>
                <a:latin typeface="Calibri"/>
                <a:cs typeface="Calibri"/>
              </a:rPr>
              <a:t>3-2-4</a:t>
            </a:r>
            <a:r>
              <a:rPr sz="800" spc="15" dirty="0">
                <a:solidFill>
                  <a:srgbClr val="90B03E"/>
                </a:solidFill>
                <a:latin typeface="Calibri"/>
                <a:cs typeface="Calibri"/>
              </a:rPr>
              <a:t> </a:t>
            </a:r>
            <a:r>
              <a:rPr sz="800" spc="5" dirty="0">
                <a:solidFill>
                  <a:srgbClr val="90B03E"/>
                </a:solidFill>
                <a:latin typeface="MS Gothic"/>
                <a:cs typeface="MS Gothic"/>
              </a:rPr>
              <a:t>中之島</a:t>
            </a:r>
            <a:r>
              <a:rPr sz="800" spc="-125" dirty="0">
                <a:solidFill>
                  <a:srgbClr val="90B03E"/>
                </a:solidFill>
                <a:latin typeface="MS Gothic"/>
                <a:cs typeface="MS Gothic"/>
              </a:rPr>
              <a:t>フェスティバルタワ</a:t>
            </a:r>
            <a:r>
              <a:rPr sz="800" spc="-10" dirty="0">
                <a:solidFill>
                  <a:srgbClr val="90B03E"/>
                </a:solidFill>
                <a:latin typeface="MS Gothic"/>
                <a:cs typeface="MS Gothic"/>
              </a:rPr>
              <a:t>ー・</a:t>
            </a:r>
            <a:r>
              <a:rPr sz="800" spc="-20" dirty="0">
                <a:solidFill>
                  <a:srgbClr val="90B03E"/>
                </a:solidFill>
                <a:latin typeface="MS Gothic"/>
                <a:cs typeface="MS Gothic"/>
              </a:rPr>
              <a:t>ウエス</a:t>
            </a:r>
            <a:r>
              <a:rPr sz="800" spc="95" dirty="0">
                <a:solidFill>
                  <a:srgbClr val="90B03E"/>
                </a:solidFill>
                <a:latin typeface="MS Gothic"/>
                <a:cs typeface="MS Gothic"/>
              </a:rPr>
              <a:t>ト</a:t>
            </a:r>
            <a:r>
              <a:rPr sz="800" spc="-5" dirty="0">
                <a:solidFill>
                  <a:srgbClr val="90B03E"/>
                </a:solidFill>
                <a:latin typeface="Calibri"/>
                <a:cs typeface="Calibri"/>
              </a:rPr>
              <a:t>7F  </a:t>
            </a:r>
            <a:r>
              <a:rPr sz="800" dirty="0">
                <a:solidFill>
                  <a:srgbClr val="90B03E"/>
                </a:solidFill>
                <a:latin typeface="MS Gothic"/>
                <a:cs typeface="MS Gothic"/>
              </a:rPr>
              <a:t>仙 </a:t>
            </a:r>
            <a:r>
              <a:rPr sz="800" spc="-15" dirty="0">
                <a:solidFill>
                  <a:srgbClr val="90B03E"/>
                </a:solidFill>
                <a:latin typeface="MS Gothic"/>
                <a:cs typeface="MS Gothic"/>
              </a:rPr>
              <a:t>台</a:t>
            </a:r>
            <a:r>
              <a:rPr sz="800" spc="-60" dirty="0">
                <a:solidFill>
                  <a:srgbClr val="90B03E"/>
                </a:solidFill>
                <a:latin typeface="MS Gothic"/>
                <a:cs typeface="MS Gothic"/>
              </a:rPr>
              <a:t>オフィ</a:t>
            </a:r>
            <a:r>
              <a:rPr sz="800" dirty="0">
                <a:solidFill>
                  <a:srgbClr val="90B03E"/>
                </a:solidFill>
                <a:latin typeface="MS Gothic"/>
                <a:cs typeface="MS Gothic"/>
              </a:rPr>
              <a:t>ス</a:t>
            </a:r>
            <a:r>
              <a:rPr sz="800" spc="310" dirty="0">
                <a:solidFill>
                  <a:srgbClr val="90B03E"/>
                </a:solidFill>
                <a:latin typeface="MS Gothic"/>
                <a:cs typeface="MS Gothic"/>
              </a:rPr>
              <a:t> </a:t>
            </a:r>
            <a:r>
              <a:rPr sz="800" dirty="0">
                <a:solidFill>
                  <a:srgbClr val="90B03E"/>
                </a:solidFill>
                <a:latin typeface="MS Gothic"/>
                <a:cs typeface="MS Gothic"/>
              </a:rPr>
              <a:t>〒</a:t>
            </a:r>
            <a:r>
              <a:rPr sz="800" spc="-10" dirty="0">
                <a:solidFill>
                  <a:srgbClr val="90B03E"/>
                </a:solidFill>
                <a:latin typeface="Calibri"/>
                <a:cs typeface="Calibri"/>
              </a:rPr>
              <a:t>980-0021</a:t>
            </a:r>
            <a:r>
              <a:rPr sz="800" spc="15" dirty="0">
                <a:solidFill>
                  <a:srgbClr val="90B03E"/>
                </a:solidFill>
                <a:latin typeface="Calibri"/>
                <a:cs typeface="Calibri"/>
              </a:rPr>
              <a:t> </a:t>
            </a:r>
            <a:r>
              <a:rPr sz="800" spc="5" dirty="0">
                <a:solidFill>
                  <a:srgbClr val="90B03E"/>
                </a:solidFill>
                <a:latin typeface="MS Gothic"/>
                <a:cs typeface="MS Gothic"/>
              </a:rPr>
              <a:t>宮城県仙台市青葉区</a:t>
            </a:r>
            <a:r>
              <a:rPr sz="800" dirty="0">
                <a:solidFill>
                  <a:srgbClr val="90B03E"/>
                </a:solidFill>
                <a:latin typeface="MS Gothic"/>
                <a:cs typeface="MS Gothic"/>
              </a:rPr>
              <a:t>中央</a:t>
            </a:r>
            <a:r>
              <a:rPr sz="800" spc="-240" dirty="0">
                <a:solidFill>
                  <a:srgbClr val="90B03E"/>
                </a:solidFill>
                <a:latin typeface="MS Gothic"/>
                <a:cs typeface="MS Gothic"/>
              </a:rPr>
              <a:t> </a:t>
            </a:r>
            <a:r>
              <a:rPr sz="800" spc="-5" dirty="0">
                <a:solidFill>
                  <a:srgbClr val="90B03E"/>
                </a:solidFill>
                <a:latin typeface="Calibri"/>
                <a:cs typeface="Calibri"/>
              </a:rPr>
              <a:t>4-10-3</a:t>
            </a:r>
            <a:r>
              <a:rPr sz="800" spc="15" dirty="0">
                <a:solidFill>
                  <a:srgbClr val="90B03E"/>
                </a:solidFill>
                <a:latin typeface="Calibri"/>
                <a:cs typeface="Calibri"/>
              </a:rPr>
              <a:t> </a:t>
            </a:r>
            <a:r>
              <a:rPr sz="800" spc="5" dirty="0">
                <a:solidFill>
                  <a:srgbClr val="90B03E"/>
                </a:solidFill>
                <a:latin typeface="MS Gothic"/>
                <a:cs typeface="MS Gothic"/>
              </a:rPr>
              <a:t>仙台</a:t>
            </a:r>
            <a:r>
              <a:rPr sz="800" spc="-110" dirty="0">
                <a:solidFill>
                  <a:srgbClr val="90B03E"/>
                </a:solidFill>
                <a:latin typeface="MS Gothic"/>
                <a:cs typeface="MS Gothic"/>
              </a:rPr>
              <a:t>キャピタルタワ</a:t>
            </a:r>
            <a:r>
              <a:rPr sz="800" spc="140" dirty="0">
                <a:solidFill>
                  <a:srgbClr val="90B03E"/>
                </a:solidFill>
                <a:latin typeface="MS Gothic"/>
                <a:cs typeface="MS Gothic"/>
              </a:rPr>
              <a:t>ー</a:t>
            </a:r>
            <a:r>
              <a:rPr sz="800" spc="-5" dirty="0">
                <a:solidFill>
                  <a:srgbClr val="90B03E"/>
                </a:solidFill>
                <a:latin typeface="Calibri"/>
                <a:cs typeface="Calibri"/>
              </a:rPr>
              <a:t>2F</a:t>
            </a:r>
            <a:r>
              <a:rPr sz="800" spc="10" dirty="0">
                <a:solidFill>
                  <a:srgbClr val="90B03E"/>
                </a:solidFill>
                <a:latin typeface="Calibri"/>
                <a:cs typeface="Calibri"/>
              </a:rPr>
              <a:t> </a:t>
            </a:r>
            <a:r>
              <a:rPr sz="800" spc="-5" dirty="0">
                <a:solidFill>
                  <a:srgbClr val="90B03E"/>
                </a:solidFill>
                <a:latin typeface="Calibri"/>
                <a:cs typeface="Calibri"/>
              </a:rPr>
              <a:t>S-234</a:t>
            </a:r>
            <a:r>
              <a:rPr sz="800" spc="-30" dirty="0">
                <a:solidFill>
                  <a:srgbClr val="90B03E"/>
                </a:solidFill>
                <a:latin typeface="Calibri"/>
                <a:cs typeface="Calibri"/>
              </a:rPr>
              <a:t> </a:t>
            </a:r>
            <a:r>
              <a:rPr sz="800" spc="5" dirty="0">
                <a:solidFill>
                  <a:srgbClr val="90B03E"/>
                </a:solidFill>
                <a:latin typeface="MS Gothic"/>
                <a:cs typeface="MS Gothic"/>
              </a:rPr>
              <a:t>号</a:t>
            </a:r>
            <a:r>
              <a:rPr sz="800" spc="185" dirty="0">
                <a:solidFill>
                  <a:srgbClr val="90B03E"/>
                </a:solidFill>
                <a:latin typeface="MS Gothic"/>
                <a:cs typeface="MS Gothic"/>
              </a:rPr>
              <a:t>室</a:t>
            </a:r>
            <a:r>
              <a:rPr sz="800" spc="5" dirty="0">
                <a:solidFill>
                  <a:srgbClr val="90B03E"/>
                </a:solidFill>
                <a:latin typeface="MS Gothic"/>
                <a:cs typeface="MS Gothic"/>
              </a:rPr>
              <a:t>札幌</a:t>
            </a:r>
            <a:r>
              <a:rPr sz="800" spc="-60" dirty="0">
                <a:solidFill>
                  <a:srgbClr val="90B03E"/>
                </a:solidFill>
                <a:latin typeface="MS Gothic"/>
                <a:cs typeface="MS Gothic"/>
              </a:rPr>
              <a:t>オフ</a:t>
            </a:r>
            <a:r>
              <a:rPr sz="800" dirty="0">
                <a:solidFill>
                  <a:srgbClr val="90B03E"/>
                </a:solidFill>
                <a:latin typeface="MS Gothic"/>
                <a:cs typeface="MS Gothic"/>
              </a:rPr>
              <a:t>ィ ス</a:t>
            </a:r>
            <a:r>
              <a:rPr sz="800" spc="365" dirty="0">
                <a:solidFill>
                  <a:srgbClr val="90B03E"/>
                </a:solidFill>
                <a:latin typeface="MS Gothic"/>
                <a:cs typeface="MS Gothic"/>
              </a:rPr>
              <a:t> </a:t>
            </a:r>
            <a:r>
              <a:rPr sz="800" dirty="0">
                <a:solidFill>
                  <a:srgbClr val="90B03E"/>
                </a:solidFill>
                <a:latin typeface="MS Gothic"/>
                <a:cs typeface="MS Gothic"/>
              </a:rPr>
              <a:t>〒</a:t>
            </a:r>
            <a:r>
              <a:rPr sz="800" spc="-10" dirty="0">
                <a:solidFill>
                  <a:srgbClr val="90B03E"/>
                </a:solidFill>
                <a:latin typeface="Calibri"/>
                <a:cs typeface="Calibri"/>
              </a:rPr>
              <a:t>060-0031</a:t>
            </a:r>
            <a:r>
              <a:rPr sz="800" spc="5" dirty="0">
                <a:solidFill>
                  <a:srgbClr val="90B03E"/>
                </a:solidFill>
                <a:latin typeface="Calibri"/>
                <a:cs typeface="Calibri"/>
              </a:rPr>
              <a:t> </a:t>
            </a:r>
            <a:r>
              <a:rPr sz="800" spc="5" dirty="0">
                <a:solidFill>
                  <a:srgbClr val="90B03E"/>
                </a:solidFill>
                <a:latin typeface="MS Gothic"/>
                <a:cs typeface="MS Gothic"/>
              </a:rPr>
              <a:t>北海道札幌市中央</a:t>
            </a:r>
            <a:r>
              <a:rPr sz="800" dirty="0">
                <a:solidFill>
                  <a:srgbClr val="90B03E"/>
                </a:solidFill>
                <a:latin typeface="MS Gothic"/>
                <a:cs typeface="MS Gothic"/>
              </a:rPr>
              <a:t>区北</a:t>
            </a:r>
            <a:r>
              <a:rPr sz="800" spc="-235" dirty="0">
                <a:solidFill>
                  <a:srgbClr val="90B03E"/>
                </a:solidFill>
                <a:latin typeface="MS Gothic"/>
                <a:cs typeface="MS Gothic"/>
              </a:rPr>
              <a:t> </a:t>
            </a:r>
            <a:r>
              <a:rPr sz="800" dirty="0">
                <a:solidFill>
                  <a:srgbClr val="90B03E"/>
                </a:solidFill>
                <a:latin typeface="Calibri"/>
                <a:cs typeface="Calibri"/>
              </a:rPr>
              <a:t>1</a:t>
            </a:r>
            <a:r>
              <a:rPr sz="800" spc="-35" dirty="0">
                <a:solidFill>
                  <a:srgbClr val="90B03E"/>
                </a:solidFill>
                <a:latin typeface="Calibri"/>
                <a:cs typeface="Calibri"/>
              </a:rPr>
              <a:t> </a:t>
            </a:r>
            <a:r>
              <a:rPr sz="800" spc="5" dirty="0">
                <a:solidFill>
                  <a:srgbClr val="90B03E"/>
                </a:solidFill>
                <a:latin typeface="MS Gothic"/>
                <a:cs typeface="MS Gothic"/>
              </a:rPr>
              <a:t>条</a:t>
            </a:r>
            <a:r>
              <a:rPr sz="800" dirty="0">
                <a:solidFill>
                  <a:srgbClr val="90B03E"/>
                </a:solidFill>
                <a:latin typeface="MS Gothic"/>
                <a:cs typeface="MS Gothic"/>
              </a:rPr>
              <a:t>東</a:t>
            </a:r>
            <a:r>
              <a:rPr sz="800" spc="-240" dirty="0">
                <a:solidFill>
                  <a:srgbClr val="90B03E"/>
                </a:solidFill>
                <a:latin typeface="MS Gothic"/>
                <a:cs typeface="MS Gothic"/>
              </a:rPr>
              <a:t> </a:t>
            </a:r>
            <a:r>
              <a:rPr sz="800" dirty="0">
                <a:solidFill>
                  <a:srgbClr val="90B03E"/>
                </a:solidFill>
                <a:latin typeface="Calibri"/>
                <a:cs typeface="Calibri"/>
              </a:rPr>
              <a:t>1</a:t>
            </a:r>
            <a:r>
              <a:rPr sz="800" spc="-35" dirty="0">
                <a:solidFill>
                  <a:srgbClr val="90B03E"/>
                </a:solidFill>
                <a:latin typeface="Calibri"/>
                <a:cs typeface="Calibri"/>
              </a:rPr>
              <a:t> </a:t>
            </a:r>
            <a:r>
              <a:rPr sz="800" dirty="0">
                <a:solidFill>
                  <a:srgbClr val="90B03E"/>
                </a:solidFill>
                <a:latin typeface="MS Gothic"/>
                <a:cs typeface="MS Gothic"/>
              </a:rPr>
              <a:t>丁目</a:t>
            </a:r>
            <a:r>
              <a:rPr sz="800" spc="-250" dirty="0">
                <a:solidFill>
                  <a:srgbClr val="90B03E"/>
                </a:solidFill>
                <a:latin typeface="MS Gothic"/>
                <a:cs typeface="MS Gothic"/>
              </a:rPr>
              <a:t> </a:t>
            </a:r>
            <a:r>
              <a:rPr sz="800" dirty="0">
                <a:solidFill>
                  <a:srgbClr val="90B03E"/>
                </a:solidFill>
                <a:latin typeface="Calibri"/>
                <a:cs typeface="Calibri"/>
              </a:rPr>
              <a:t>6</a:t>
            </a:r>
            <a:r>
              <a:rPr sz="800" spc="-30" dirty="0">
                <a:solidFill>
                  <a:srgbClr val="90B03E"/>
                </a:solidFill>
                <a:latin typeface="Calibri"/>
                <a:cs typeface="Calibri"/>
              </a:rPr>
              <a:t> </a:t>
            </a:r>
            <a:r>
              <a:rPr sz="800" dirty="0">
                <a:solidFill>
                  <a:srgbClr val="90B03E"/>
                </a:solidFill>
                <a:latin typeface="MS Gothic"/>
                <a:cs typeface="MS Gothic"/>
              </a:rPr>
              <a:t>番</a:t>
            </a:r>
            <a:r>
              <a:rPr sz="800" spc="-245" dirty="0">
                <a:solidFill>
                  <a:srgbClr val="90B03E"/>
                </a:solidFill>
                <a:latin typeface="MS Gothic"/>
                <a:cs typeface="MS Gothic"/>
              </a:rPr>
              <a:t> </a:t>
            </a:r>
            <a:r>
              <a:rPr sz="800" dirty="0">
                <a:solidFill>
                  <a:srgbClr val="90B03E"/>
                </a:solidFill>
                <a:latin typeface="Calibri"/>
                <a:cs typeface="Calibri"/>
              </a:rPr>
              <a:t>5</a:t>
            </a:r>
            <a:r>
              <a:rPr sz="800" spc="5" dirty="0">
                <a:solidFill>
                  <a:srgbClr val="90B03E"/>
                </a:solidFill>
                <a:latin typeface="Calibri"/>
                <a:cs typeface="Calibri"/>
              </a:rPr>
              <a:t> </a:t>
            </a:r>
            <a:r>
              <a:rPr sz="800" spc="5" dirty="0">
                <a:solidFill>
                  <a:srgbClr val="90B03E"/>
                </a:solidFill>
                <a:latin typeface="MS Gothic"/>
                <a:cs typeface="MS Gothic"/>
              </a:rPr>
              <a:t>札幌</a:t>
            </a:r>
            <a:r>
              <a:rPr sz="800" spc="-150" dirty="0">
                <a:solidFill>
                  <a:srgbClr val="90B03E"/>
                </a:solidFill>
                <a:latin typeface="MS Gothic"/>
                <a:cs typeface="MS Gothic"/>
              </a:rPr>
              <a:t>イ</a:t>
            </a:r>
            <a:r>
              <a:rPr sz="800" spc="-50" dirty="0">
                <a:solidFill>
                  <a:srgbClr val="90B03E"/>
                </a:solidFill>
                <a:latin typeface="MS Gothic"/>
                <a:cs typeface="MS Gothic"/>
              </a:rPr>
              <a:t>ー</a:t>
            </a:r>
            <a:r>
              <a:rPr sz="800" spc="-105" dirty="0">
                <a:solidFill>
                  <a:srgbClr val="90B03E"/>
                </a:solidFill>
                <a:latin typeface="MS Gothic"/>
                <a:cs typeface="MS Gothic"/>
              </a:rPr>
              <a:t>ストスクエ</a:t>
            </a:r>
            <a:r>
              <a:rPr sz="800" spc="40" dirty="0">
                <a:solidFill>
                  <a:srgbClr val="90B03E"/>
                </a:solidFill>
                <a:latin typeface="MS Gothic"/>
                <a:cs typeface="MS Gothic"/>
              </a:rPr>
              <a:t>ア</a:t>
            </a:r>
            <a:r>
              <a:rPr sz="800" spc="-5" dirty="0">
                <a:solidFill>
                  <a:srgbClr val="90B03E"/>
                </a:solidFill>
                <a:latin typeface="Calibri"/>
                <a:cs typeface="Calibri"/>
              </a:rPr>
              <a:t>3F</a:t>
            </a:r>
            <a:r>
              <a:rPr sz="800" spc="5" dirty="0">
                <a:solidFill>
                  <a:srgbClr val="90B03E"/>
                </a:solidFill>
                <a:latin typeface="Calibri"/>
                <a:cs typeface="Calibri"/>
              </a:rPr>
              <a:t> </a:t>
            </a:r>
            <a:r>
              <a:rPr sz="800" dirty="0">
                <a:solidFill>
                  <a:srgbClr val="90B03E"/>
                </a:solidFill>
                <a:latin typeface="Calibri"/>
                <a:cs typeface="Calibri"/>
              </a:rPr>
              <a:t>3</a:t>
            </a:r>
            <a:r>
              <a:rPr sz="800" spc="150" dirty="0">
                <a:solidFill>
                  <a:srgbClr val="90B03E"/>
                </a:solidFill>
                <a:latin typeface="Calibri"/>
                <a:cs typeface="Calibri"/>
              </a:rPr>
              <a:t> </a:t>
            </a:r>
            <a:r>
              <a:rPr sz="800" spc="5" dirty="0">
                <a:solidFill>
                  <a:srgbClr val="90B03E"/>
                </a:solidFill>
                <a:latin typeface="MS Gothic"/>
                <a:cs typeface="MS Gothic"/>
              </a:rPr>
              <a:t>六本木</a:t>
            </a:r>
            <a:r>
              <a:rPr sz="800" spc="-60" dirty="0">
                <a:solidFill>
                  <a:srgbClr val="90B03E"/>
                </a:solidFill>
                <a:latin typeface="MS Gothic"/>
                <a:cs typeface="MS Gothic"/>
              </a:rPr>
              <a:t>オフィ</a:t>
            </a:r>
            <a:r>
              <a:rPr sz="800" spc="120" dirty="0">
                <a:solidFill>
                  <a:srgbClr val="90B03E"/>
                </a:solidFill>
                <a:latin typeface="MS Gothic"/>
                <a:cs typeface="MS Gothic"/>
              </a:rPr>
              <a:t>ス</a:t>
            </a:r>
            <a:r>
              <a:rPr sz="800" dirty="0">
                <a:solidFill>
                  <a:srgbClr val="90B03E"/>
                </a:solidFill>
                <a:latin typeface="Calibri"/>
                <a:cs typeface="Calibri"/>
              </a:rPr>
              <a:t>@</a:t>
            </a:r>
            <a:endParaRPr sz="800">
              <a:latin typeface="Calibri"/>
              <a:cs typeface="Calibri"/>
            </a:endParaRPr>
          </a:p>
          <a:p>
            <a:pPr marL="12700" marR="2019935">
              <a:lnSpc>
                <a:spcPts val="1420"/>
              </a:lnSpc>
              <a:spcBef>
                <a:spcPts val="95"/>
              </a:spcBef>
            </a:pPr>
            <a:r>
              <a:rPr sz="800" spc="-5" dirty="0">
                <a:solidFill>
                  <a:srgbClr val="90B03E"/>
                </a:solidFill>
                <a:latin typeface="Calibri"/>
                <a:cs typeface="Calibri"/>
              </a:rPr>
              <a:t>WeWork</a:t>
            </a:r>
            <a:r>
              <a:rPr sz="800" spc="70" dirty="0">
                <a:solidFill>
                  <a:srgbClr val="90B03E"/>
                </a:solidFill>
                <a:latin typeface="Calibri"/>
                <a:cs typeface="Calibri"/>
              </a:rPr>
              <a:t> </a:t>
            </a:r>
            <a:r>
              <a:rPr sz="800" dirty="0">
                <a:solidFill>
                  <a:srgbClr val="90B03E"/>
                </a:solidFill>
                <a:latin typeface="MS Gothic"/>
                <a:cs typeface="MS Gothic"/>
              </a:rPr>
              <a:t>〒</a:t>
            </a:r>
            <a:r>
              <a:rPr sz="800" spc="-10" dirty="0">
                <a:solidFill>
                  <a:srgbClr val="90B03E"/>
                </a:solidFill>
                <a:latin typeface="Calibri"/>
                <a:cs typeface="Calibri"/>
              </a:rPr>
              <a:t>106-0032</a:t>
            </a:r>
            <a:r>
              <a:rPr sz="800" spc="10" dirty="0">
                <a:solidFill>
                  <a:srgbClr val="90B03E"/>
                </a:solidFill>
                <a:latin typeface="Calibri"/>
                <a:cs typeface="Calibri"/>
              </a:rPr>
              <a:t> </a:t>
            </a:r>
            <a:r>
              <a:rPr sz="800" spc="5" dirty="0">
                <a:solidFill>
                  <a:srgbClr val="90B03E"/>
                </a:solidFill>
                <a:latin typeface="MS Gothic"/>
                <a:cs typeface="MS Gothic"/>
              </a:rPr>
              <a:t>東京都港区六</a:t>
            </a:r>
            <a:r>
              <a:rPr sz="800" dirty="0">
                <a:solidFill>
                  <a:srgbClr val="90B03E"/>
                </a:solidFill>
                <a:latin typeface="MS Gothic"/>
                <a:cs typeface="MS Gothic"/>
              </a:rPr>
              <a:t>本木</a:t>
            </a:r>
            <a:r>
              <a:rPr sz="800" spc="-235" dirty="0">
                <a:solidFill>
                  <a:srgbClr val="90B03E"/>
                </a:solidFill>
                <a:latin typeface="MS Gothic"/>
                <a:cs typeface="MS Gothic"/>
              </a:rPr>
              <a:t> </a:t>
            </a:r>
            <a:r>
              <a:rPr sz="800" spc="-5" dirty="0">
                <a:solidFill>
                  <a:srgbClr val="90B03E"/>
                </a:solidFill>
                <a:latin typeface="Calibri"/>
                <a:cs typeface="Calibri"/>
              </a:rPr>
              <a:t>1-4-5</a:t>
            </a:r>
            <a:r>
              <a:rPr sz="800" spc="-25" dirty="0">
                <a:solidFill>
                  <a:srgbClr val="90B03E"/>
                </a:solidFill>
                <a:latin typeface="Calibri"/>
                <a:cs typeface="Calibri"/>
              </a:rPr>
              <a:t> </a:t>
            </a:r>
            <a:r>
              <a:rPr sz="800" spc="-25" dirty="0">
                <a:solidFill>
                  <a:srgbClr val="90B03E"/>
                </a:solidFill>
                <a:latin typeface="MS Gothic"/>
                <a:cs typeface="MS Gothic"/>
              </a:rPr>
              <a:t>ア</a:t>
            </a:r>
            <a:r>
              <a:rPr sz="800" spc="-80" dirty="0">
                <a:solidFill>
                  <a:srgbClr val="90B03E"/>
                </a:solidFill>
                <a:latin typeface="MS Gothic"/>
                <a:cs typeface="MS Gothic"/>
              </a:rPr>
              <a:t>ー</a:t>
            </a:r>
            <a:r>
              <a:rPr sz="800" spc="-90" dirty="0">
                <a:solidFill>
                  <a:srgbClr val="90B03E"/>
                </a:solidFill>
                <a:latin typeface="MS Gothic"/>
                <a:cs typeface="MS Gothic"/>
              </a:rPr>
              <a:t>クヒルズサウスタワ</a:t>
            </a:r>
            <a:r>
              <a:rPr sz="800" dirty="0">
                <a:solidFill>
                  <a:srgbClr val="90B03E"/>
                </a:solidFill>
                <a:latin typeface="MS Gothic"/>
                <a:cs typeface="MS Gothic"/>
              </a:rPr>
              <a:t>ー</a:t>
            </a:r>
            <a:r>
              <a:rPr sz="800" spc="-225" dirty="0">
                <a:solidFill>
                  <a:srgbClr val="90B03E"/>
                </a:solidFill>
                <a:latin typeface="MS Gothic"/>
                <a:cs typeface="MS Gothic"/>
              </a:rPr>
              <a:t> </a:t>
            </a:r>
            <a:r>
              <a:rPr sz="800" spc="-5" dirty="0">
                <a:solidFill>
                  <a:srgbClr val="90B03E"/>
                </a:solidFill>
                <a:latin typeface="Calibri"/>
                <a:cs typeface="Calibri"/>
              </a:rPr>
              <a:t>16F  </a:t>
            </a:r>
            <a:r>
              <a:rPr sz="800" dirty="0">
                <a:solidFill>
                  <a:srgbClr val="90B03E"/>
                </a:solidFill>
                <a:latin typeface="Calibri"/>
                <a:cs typeface="Calibri"/>
              </a:rPr>
              <a:t>Uhuru </a:t>
            </a:r>
            <a:r>
              <a:rPr sz="800" spc="-5" dirty="0">
                <a:solidFill>
                  <a:srgbClr val="90B03E"/>
                </a:solidFill>
                <a:latin typeface="Calibri"/>
                <a:cs typeface="Calibri"/>
              </a:rPr>
              <a:t>United Ltd. </a:t>
            </a:r>
            <a:r>
              <a:rPr sz="800" dirty="0">
                <a:solidFill>
                  <a:srgbClr val="90B03E"/>
                </a:solidFill>
                <a:latin typeface="Calibri"/>
                <a:cs typeface="Calibri"/>
              </a:rPr>
              <a:t>2 </a:t>
            </a:r>
            <a:r>
              <a:rPr sz="800" spc="-5" dirty="0">
                <a:solidFill>
                  <a:srgbClr val="90B03E"/>
                </a:solidFill>
                <a:latin typeface="Calibri"/>
                <a:cs typeface="Calibri"/>
              </a:rPr>
              <a:t>Eastbourne </a:t>
            </a:r>
            <a:r>
              <a:rPr sz="800" spc="-10" dirty="0">
                <a:solidFill>
                  <a:srgbClr val="90B03E"/>
                </a:solidFill>
                <a:latin typeface="Calibri"/>
                <a:cs typeface="Calibri"/>
              </a:rPr>
              <a:t>Terrace, </a:t>
            </a:r>
            <a:r>
              <a:rPr sz="800" dirty="0">
                <a:solidFill>
                  <a:srgbClr val="90B03E"/>
                </a:solidFill>
                <a:latin typeface="Calibri"/>
                <a:cs typeface="Calibri"/>
              </a:rPr>
              <a:t>Paddington, London, W2</a:t>
            </a:r>
            <a:r>
              <a:rPr sz="800" spc="100" dirty="0">
                <a:solidFill>
                  <a:srgbClr val="90B03E"/>
                </a:solidFill>
                <a:latin typeface="Calibri"/>
                <a:cs typeface="Calibri"/>
              </a:rPr>
              <a:t> </a:t>
            </a:r>
            <a:r>
              <a:rPr sz="800" spc="-5" dirty="0">
                <a:solidFill>
                  <a:srgbClr val="90B03E"/>
                </a:solidFill>
                <a:latin typeface="Calibri"/>
                <a:cs typeface="Calibri"/>
              </a:rPr>
              <a:t>6LG</a:t>
            </a:r>
            <a:endParaRPr sz="800">
              <a:latin typeface="Calibri"/>
              <a:cs typeface="Calibri"/>
            </a:endParaRPr>
          </a:p>
          <a:p>
            <a:pPr marL="12700">
              <a:lnSpc>
                <a:spcPct val="100000"/>
              </a:lnSpc>
              <a:spcBef>
                <a:spcPts val="785"/>
              </a:spcBef>
            </a:pPr>
            <a:r>
              <a:rPr sz="800" spc="-5" dirty="0">
                <a:solidFill>
                  <a:srgbClr val="91B121"/>
                </a:solidFill>
                <a:latin typeface="Yu Gothic"/>
                <a:cs typeface="Yu Gothic"/>
              </a:rPr>
              <a:t>© </a:t>
            </a:r>
            <a:r>
              <a:rPr sz="800" spc="-10" dirty="0">
                <a:solidFill>
                  <a:srgbClr val="91B121"/>
                </a:solidFill>
                <a:latin typeface="Yu Gothic"/>
                <a:cs typeface="Yu Gothic"/>
              </a:rPr>
              <a:t>Uhuru </a:t>
            </a:r>
            <a:r>
              <a:rPr sz="800" spc="-5" dirty="0">
                <a:solidFill>
                  <a:srgbClr val="91B121"/>
                </a:solidFill>
                <a:latin typeface="Yu Gothic"/>
                <a:cs typeface="Yu Gothic"/>
              </a:rPr>
              <a:t>Corporation</a:t>
            </a:r>
            <a:endParaRPr sz="800">
              <a:latin typeface="Yu Gothic"/>
              <a:cs typeface="Yu Gothic"/>
            </a:endParaRPr>
          </a:p>
        </p:txBody>
      </p:sp>
      <p:sp>
        <p:nvSpPr>
          <p:cNvPr id="3" name="object 3"/>
          <p:cNvSpPr/>
          <p:nvPr/>
        </p:nvSpPr>
        <p:spPr>
          <a:xfrm>
            <a:off x="360000" y="5021981"/>
            <a:ext cx="11473180" cy="0"/>
          </a:xfrm>
          <a:custGeom>
            <a:avLst/>
            <a:gdLst/>
            <a:ahLst/>
            <a:cxnLst/>
            <a:rect l="l" t="t" r="r" b="b"/>
            <a:pathLst>
              <a:path w="11473180">
                <a:moveTo>
                  <a:pt x="0" y="0"/>
                </a:moveTo>
                <a:lnTo>
                  <a:pt x="11473167" y="0"/>
                </a:lnTo>
              </a:path>
            </a:pathLst>
          </a:custGeom>
          <a:ln w="7747">
            <a:solidFill>
              <a:srgbClr val="90B03E"/>
            </a:solidFill>
          </a:ln>
        </p:spPr>
        <p:txBody>
          <a:bodyPr wrap="square" lIns="0" tIns="0" rIns="0" bIns="0" rtlCol="0"/>
          <a:lstStyle/>
          <a:p>
            <a:endParaRPr/>
          </a:p>
        </p:txBody>
      </p:sp>
      <p:sp>
        <p:nvSpPr>
          <p:cNvPr id="4" name="object 4"/>
          <p:cNvSpPr/>
          <p:nvPr/>
        </p:nvSpPr>
        <p:spPr>
          <a:xfrm>
            <a:off x="11125200" y="5626607"/>
            <a:ext cx="627888" cy="79552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257800" y="2249423"/>
            <a:ext cx="1731263" cy="874776"/>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8739" y="282150"/>
            <a:ext cx="3395979" cy="384175"/>
          </a:xfrm>
          <a:prstGeom prst="rect">
            <a:avLst/>
          </a:prstGeom>
        </p:spPr>
        <p:txBody>
          <a:bodyPr vert="horz" wrap="square" lIns="0" tIns="12700" rIns="0" bIns="0" rtlCol="0">
            <a:spAutoFit/>
          </a:bodyPr>
          <a:lstStyle/>
          <a:p>
            <a:pPr marL="12700">
              <a:lnSpc>
                <a:spcPct val="100000"/>
              </a:lnSpc>
              <a:spcBef>
                <a:spcPts val="100"/>
              </a:spcBef>
            </a:pPr>
            <a:r>
              <a:rPr sz="2350" spc="50" dirty="0">
                <a:latin typeface="MS Gothic"/>
                <a:cs typeface="MS Gothic"/>
              </a:rPr>
              <a:t>サプライチェーンの課題</a:t>
            </a:r>
            <a:endParaRPr sz="2350">
              <a:latin typeface="MS Gothic"/>
              <a:cs typeface="MS Gothic"/>
            </a:endParaRPr>
          </a:p>
        </p:txBody>
      </p:sp>
      <p:sp>
        <p:nvSpPr>
          <p:cNvPr id="3" name="object 3"/>
          <p:cNvSpPr txBox="1"/>
          <p:nvPr/>
        </p:nvSpPr>
        <p:spPr>
          <a:xfrm>
            <a:off x="733904" y="913891"/>
            <a:ext cx="9169400" cy="391160"/>
          </a:xfrm>
          <a:prstGeom prst="rect">
            <a:avLst/>
          </a:prstGeom>
        </p:spPr>
        <p:txBody>
          <a:bodyPr vert="horz" wrap="square" lIns="0" tIns="12700" rIns="0" bIns="0" rtlCol="0">
            <a:spAutoFit/>
          </a:bodyPr>
          <a:lstStyle/>
          <a:p>
            <a:pPr marL="12700">
              <a:lnSpc>
                <a:spcPct val="100000"/>
              </a:lnSpc>
              <a:spcBef>
                <a:spcPts val="100"/>
              </a:spcBef>
            </a:pPr>
            <a:r>
              <a:rPr sz="2400" dirty="0">
                <a:latin typeface="Yu Gothic"/>
                <a:cs typeface="Yu Gothic"/>
              </a:rPr>
              <a:t>データ連携だけでは需給最適が進まず各社のバッファが積み重なる</a:t>
            </a:r>
            <a:endParaRPr sz="2400">
              <a:latin typeface="Yu Gothic"/>
              <a:cs typeface="Yu Gothic"/>
            </a:endParaRPr>
          </a:p>
        </p:txBody>
      </p:sp>
      <p:sp>
        <p:nvSpPr>
          <p:cNvPr id="4" name="object 4"/>
          <p:cNvSpPr/>
          <p:nvPr/>
        </p:nvSpPr>
        <p:spPr>
          <a:xfrm>
            <a:off x="1147534" y="1899136"/>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5" name="object 5"/>
          <p:cNvSpPr txBox="1"/>
          <p:nvPr/>
        </p:nvSpPr>
        <p:spPr>
          <a:xfrm>
            <a:off x="1774405" y="1989835"/>
            <a:ext cx="13970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サプライヤー</a:t>
            </a:r>
            <a:endParaRPr sz="1800">
              <a:latin typeface="Yu Gothic"/>
              <a:cs typeface="Yu Gothic"/>
            </a:endParaRPr>
          </a:p>
        </p:txBody>
      </p:sp>
      <p:sp>
        <p:nvSpPr>
          <p:cNvPr id="6" name="object 6"/>
          <p:cNvSpPr/>
          <p:nvPr/>
        </p:nvSpPr>
        <p:spPr>
          <a:xfrm>
            <a:off x="4770628" y="1899136"/>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7" name="object 7"/>
          <p:cNvSpPr txBox="1"/>
          <p:nvPr/>
        </p:nvSpPr>
        <p:spPr>
          <a:xfrm>
            <a:off x="5854698" y="1989835"/>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⾃社</a:t>
            </a:r>
            <a:endParaRPr sz="1800">
              <a:latin typeface="Yu Gothic"/>
              <a:cs typeface="Yu Gothic"/>
            </a:endParaRPr>
          </a:p>
        </p:txBody>
      </p:sp>
      <p:sp>
        <p:nvSpPr>
          <p:cNvPr id="8" name="object 8"/>
          <p:cNvSpPr/>
          <p:nvPr/>
        </p:nvSpPr>
        <p:spPr>
          <a:xfrm>
            <a:off x="8393720" y="1867485"/>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9" name="object 9"/>
          <p:cNvSpPr txBox="1"/>
          <p:nvPr/>
        </p:nvSpPr>
        <p:spPr>
          <a:xfrm>
            <a:off x="9477791" y="1956308"/>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顧客</a:t>
            </a:r>
            <a:endParaRPr sz="1800">
              <a:latin typeface="Yu Gothic"/>
              <a:cs typeface="Yu Gothic"/>
            </a:endParaRPr>
          </a:p>
        </p:txBody>
      </p:sp>
      <p:sp>
        <p:nvSpPr>
          <p:cNvPr id="10" name="object 10"/>
          <p:cNvSpPr/>
          <p:nvPr/>
        </p:nvSpPr>
        <p:spPr>
          <a:xfrm>
            <a:off x="1396728" y="2556800"/>
            <a:ext cx="2152356" cy="453684"/>
          </a:xfrm>
          <a:prstGeom prst="rect">
            <a:avLst/>
          </a:prstGeom>
          <a:blipFill>
            <a:blip r:embed="rId2" cstate="print"/>
            <a:stretch>
              <a:fillRect/>
            </a:stretch>
          </a:blipFill>
        </p:spPr>
        <p:txBody>
          <a:bodyPr wrap="square" lIns="0" tIns="0" rIns="0" bIns="0" rtlCol="0"/>
          <a:lstStyle/>
          <a:p>
            <a:endParaRPr/>
          </a:p>
        </p:txBody>
      </p:sp>
      <p:sp>
        <p:nvSpPr>
          <p:cNvPr id="11" name="object 11"/>
          <p:cNvSpPr/>
          <p:nvPr/>
        </p:nvSpPr>
        <p:spPr>
          <a:xfrm>
            <a:off x="1396728" y="255680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12" name="object 12"/>
          <p:cNvSpPr txBox="1"/>
          <p:nvPr/>
        </p:nvSpPr>
        <p:spPr>
          <a:xfrm>
            <a:off x="2003005" y="2620771"/>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13" name="object 13"/>
          <p:cNvSpPr/>
          <p:nvPr/>
        </p:nvSpPr>
        <p:spPr>
          <a:xfrm>
            <a:off x="1396727" y="3129885"/>
            <a:ext cx="2152356" cy="453684"/>
          </a:xfrm>
          <a:prstGeom prst="rect">
            <a:avLst/>
          </a:prstGeom>
          <a:blipFill>
            <a:blip r:embed="rId3" cstate="print"/>
            <a:stretch>
              <a:fillRect/>
            </a:stretch>
          </a:blipFill>
        </p:spPr>
        <p:txBody>
          <a:bodyPr wrap="square" lIns="0" tIns="0" rIns="0" bIns="0" rtlCol="0"/>
          <a:lstStyle/>
          <a:p>
            <a:endParaRPr/>
          </a:p>
        </p:txBody>
      </p:sp>
      <p:sp>
        <p:nvSpPr>
          <p:cNvPr id="14" name="object 14"/>
          <p:cNvSpPr/>
          <p:nvPr/>
        </p:nvSpPr>
        <p:spPr>
          <a:xfrm>
            <a:off x="1396726" y="3129885"/>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15" name="object 15"/>
          <p:cNvSpPr txBox="1"/>
          <p:nvPr/>
        </p:nvSpPr>
        <p:spPr>
          <a:xfrm>
            <a:off x="2003005" y="3193796"/>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16" name="object 16"/>
          <p:cNvSpPr/>
          <p:nvPr/>
        </p:nvSpPr>
        <p:spPr>
          <a:xfrm>
            <a:off x="1396727" y="3702970"/>
            <a:ext cx="2152356" cy="453684"/>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1396726" y="370297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18" name="object 18"/>
          <p:cNvSpPr txBox="1"/>
          <p:nvPr/>
        </p:nvSpPr>
        <p:spPr>
          <a:xfrm>
            <a:off x="2003005" y="3766820"/>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19" name="object 19"/>
          <p:cNvSpPr/>
          <p:nvPr/>
        </p:nvSpPr>
        <p:spPr>
          <a:xfrm>
            <a:off x="5019822" y="2556800"/>
            <a:ext cx="2152356" cy="453684"/>
          </a:xfrm>
          <a:prstGeom prst="rect">
            <a:avLst/>
          </a:prstGeom>
          <a:blipFill>
            <a:blip r:embed="rId5" cstate="print"/>
            <a:stretch>
              <a:fillRect/>
            </a:stretch>
          </a:blipFill>
        </p:spPr>
        <p:txBody>
          <a:bodyPr wrap="square" lIns="0" tIns="0" rIns="0" bIns="0" rtlCol="0"/>
          <a:lstStyle/>
          <a:p>
            <a:endParaRPr/>
          </a:p>
        </p:txBody>
      </p:sp>
      <p:sp>
        <p:nvSpPr>
          <p:cNvPr id="20" name="object 20"/>
          <p:cNvSpPr/>
          <p:nvPr/>
        </p:nvSpPr>
        <p:spPr>
          <a:xfrm>
            <a:off x="5019822" y="255680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1" name="object 21"/>
          <p:cNvSpPr txBox="1"/>
          <p:nvPr/>
        </p:nvSpPr>
        <p:spPr>
          <a:xfrm>
            <a:off x="5626100" y="2620771"/>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22" name="object 22"/>
          <p:cNvSpPr/>
          <p:nvPr/>
        </p:nvSpPr>
        <p:spPr>
          <a:xfrm>
            <a:off x="5019821" y="3129885"/>
            <a:ext cx="2152356" cy="453684"/>
          </a:xfrm>
          <a:prstGeom prst="rect">
            <a:avLst/>
          </a:prstGeom>
          <a:blipFill>
            <a:blip r:embed="rId5" cstate="print"/>
            <a:stretch>
              <a:fillRect/>
            </a:stretch>
          </a:blipFill>
        </p:spPr>
        <p:txBody>
          <a:bodyPr wrap="square" lIns="0" tIns="0" rIns="0" bIns="0" rtlCol="0"/>
          <a:lstStyle/>
          <a:p>
            <a:endParaRPr/>
          </a:p>
        </p:txBody>
      </p:sp>
      <p:sp>
        <p:nvSpPr>
          <p:cNvPr id="23" name="object 23"/>
          <p:cNvSpPr/>
          <p:nvPr/>
        </p:nvSpPr>
        <p:spPr>
          <a:xfrm>
            <a:off x="5019821" y="3129885"/>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4" name="object 24"/>
          <p:cNvSpPr txBox="1"/>
          <p:nvPr/>
        </p:nvSpPr>
        <p:spPr>
          <a:xfrm>
            <a:off x="5626100" y="3193796"/>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25" name="object 25"/>
          <p:cNvSpPr/>
          <p:nvPr/>
        </p:nvSpPr>
        <p:spPr>
          <a:xfrm>
            <a:off x="5019821" y="3702970"/>
            <a:ext cx="2152356" cy="453684"/>
          </a:xfrm>
          <a:prstGeom prst="rect">
            <a:avLst/>
          </a:prstGeom>
          <a:blipFill>
            <a:blip r:embed="rId6" cstate="print"/>
            <a:stretch>
              <a:fillRect/>
            </a:stretch>
          </a:blipFill>
        </p:spPr>
        <p:txBody>
          <a:bodyPr wrap="square" lIns="0" tIns="0" rIns="0" bIns="0" rtlCol="0"/>
          <a:lstStyle/>
          <a:p>
            <a:endParaRPr/>
          </a:p>
        </p:txBody>
      </p:sp>
      <p:sp>
        <p:nvSpPr>
          <p:cNvPr id="26" name="object 26"/>
          <p:cNvSpPr txBox="1"/>
          <p:nvPr/>
        </p:nvSpPr>
        <p:spPr>
          <a:xfrm>
            <a:off x="5626100" y="3766820"/>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27" name="object 27"/>
          <p:cNvSpPr/>
          <p:nvPr/>
        </p:nvSpPr>
        <p:spPr>
          <a:xfrm>
            <a:off x="8642915" y="2544663"/>
            <a:ext cx="2152356" cy="453685"/>
          </a:xfrm>
          <a:prstGeom prst="rect">
            <a:avLst/>
          </a:prstGeom>
          <a:blipFill>
            <a:blip r:embed="rId7" cstate="print"/>
            <a:stretch>
              <a:fillRect/>
            </a:stretch>
          </a:blipFill>
        </p:spPr>
        <p:txBody>
          <a:bodyPr wrap="square" lIns="0" tIns="0" rIns="0" bIns="0" rtlCol="0"/>
          <a:lstStyle/>
          <a:p>
            <a:endParaRPr/>
          </a:p>
        </p:txBody>
      </p:sp>
      <p:sp>
        <p:nvSpPr>
          <p:cNvPr id="28" name="object 28"/>
          <p:cNvSpPr/>
          <p:nvPr/>
        </p:nvSpPr>
        <p:spPr>
          <a:xfrm>
            <a:off x="8642915" y="2544663"/>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9" name="object 29"/>
          <p:cNvSpPr txBox="1"/>
          <p:nvPr/>
        </p:nvSpPr>
        <p:spPr>
          <a:xfrm>
            <a:off x="9249192" y="2608579"/>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30" name="object 30"/>
          <p:cNvSpPr/>
          <p:nvPr/>
        </p:nvSpPr>
        <p:spPr>
          <a:xfrm>
            <a:off x="8642914" y="3117748"/>
            <a:ext cx="2152356" cy="453685"/>
          </a:xfrm>
          <a:prstGeom prst="rect">
            <a:avLst/>
          </a:prstGeom>
          <a:blipFill>
            <a:blip r:embed="rId8" cstate="print"/>
            <a:stretch>
              <a:fillRect/>
            </a:stretch>
          </a:blipFill>
        </p:spPr>
        <p:txBody>
          <a:bodyPr wrap="square" lIns="0" tIns="0" rIns="0" bIns="0" rtlCol="0"/>
          <a:lstStyle/>
          <a:p>
            <a:endParaRPr/>
          </a:p>
        </p:txBody>
      </p:sp>
      <p:sp>
        <p:nvSpPr>
          <p:cNvPr id="31" name="object 31"/>
          <p:cNvSpPr/>
          <p:nvPr/>
        </p:nvSpPr>
        <p:spPr>
          <a:xfrm>
            <a:off x="8642913" y="3117748"/>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32" name="object 32"/>
          <p:cNvSpPr txBox="1"/>
          <p:nvPr/>
        </p:nvSpPr>
        <p:spPr>
          <a:xfrm>
            <a:off x="9249192" y="3181603"/>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33" name="object 33"/>
          <p:cNvSpPr/>
          <p:nvPr/>
        </p:nvSpPr>
        <p:spPr>
          <a:xfrm>
            <a:off x="8642914" y="3690833"/>
            <a:ext cx="2152356" cy="453685"/>
          </a:xfrm>
          <a:prstGeom prst="rect">
            <a:avLst/>
          </a:prstGeom>
          <a:blipFill>
            <a:blip r:embed="rId9" cstate="print"/>
            <a:stretch>
              <a:fillRect/>
            </a:stretch>
          </a:blipFill>
        </p:spPr>
        <p:txBody>
          <a:bodyPr wrap="square" lIns="0" tIns="0" rIns="0" bIns="0" rtlCol="0"/>
          <a:lstStyle/>
          <a:p>
            <a:endParaRPr/>
          </a:p>
        </p:txBody>
      </p:sp>
      <p:sp>
        <p:nvSpPr>
          <p:cNvPr id="34" name="object 34"/>
          <p:cNvSpPr/>
          <p:nvPr/>
        </p:nvSpPr>
        <p:spPr>
          <a:xfrm>
            <a:off x="8642913" y="3690833"/>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35" name="object 35"/>
          <p:cNvSpPr txBox="1"/>
          <p:nvPr/>
        </p:nvSpPr>
        <p:spPr>
          <a:xfrm>
            <a:off x="9249192" y="3754628"/>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36" name="object 36"/>
          <p:cNvSpPr/>
          <p:nvPr/>
        </p:nvSpPr>
        <p:spPr>
          <a:xfrm>
            <a:off x="4879847" y="4572000"/>
            <a:ext cx="2542031" cy="1606296"/>
          </a:xfrm>
          <a:prstGeom prst="rect">
            <a:avLst/>
          </a:prstGeom>
          <a:blipFill>
            <a:blip r:embed="rId10" cstate="print"/>
            <a:stretch>
              <a:fillRect/>
            </a:stretch>
          </a:blipFill>
        </p:spPr>
        <p:txBody>
          <a:bodyPr wrap="square" lIns="0" tIns="0" rIns="0" bIns="0" rtlCol="0"/>
          <a:lstStyle/>
          <a:p>
            <a:endParaRPr/>
          </a:p>
        </p:txBody>
      </p:sp>
      <p:sp>
        <p:nvSpPr>
          <p:cNvPr id="37" name="object 37"/>
          <p:cNvSpPr txBox="1"/>
          <p:nvPr/>
        </p:nvSpPr>
        <p:spPr>
          <a:xfrm>
            <a:off x="5681530" y="4937252"/>
            <a:ext cx="939800" cy="845819"/>
          </a:xfrm>
          <a:prstGeom prst="rect">
            <a:avLst/>
          </a:prstGeom>
        </p:spPr>
        <p:txBody>
          <a:bodyPr vert="horz" wrap="square" lIns="0" tIns="12700" rIns="0" bIns="0" rtlCol="0">
            <a:spAutoFit/>
          </a:bodyPr>
          <a:lstStyle/>
          <a:p>
            <a:pPr algn="ctr">
              <a:lnSpc>
                <a:spcPts val="2125"/>
              </a:lnSpc>
              <a:spcBef>
                <a:spcPts val="100"/>
              </a:spcBef>
            </a:pPr>
            <a:r>
              <a:rPr sz="1800" b="1" dirty="0">
                <a:solidFill>
                  <a:srgbClr val="FFFFFF"/>
                </a:solidFill>
                <a:latin typeface="Yu Gothic"/>
                <a:cs typeface="Yu Gothic"/>
              </a:rPr>
              <a:t>バッファ</a:t>
            </a:r>
            <a:endParaRPr sz="1800">
              <a:latin typeface="Yu Gothic"/>
              <a:cs typeface="Yu Gothic"/>
            </a:endParaRPr>
          </a:p>
          <a:p>
            <a:pPr algn="ctr">
              <a:lnSpc>
                <a:spcPts val="2125"/>
              </a:lnSpc>
            </a:pPr>
            <a:r>
              <a:rPr sz="1800" b="1" spc="-10" dirty="0">
                <a:solidFill>
                  <a:srgbClr val="FFFFFF"/>
                </a:solidFill>
                <a:latin typeface="Calibri"/>
                <a:cs typeface="Calibri"/>
              </a:rPr>
              <a:t>or</a:t>
            </a:r>
            <a:endParaRPr sz="1800">
              <a:latin typeface="Calibri"/>
              <a:cs typeface="Calibri"/>
            </a:endParaRPr>
          </a:p>
          <a:p>
            <a:pPr algn="ctr">
              <a:lnSpc>
                <a:spcPct val="100000"/>
              </a:lnSpc>
              <a:spcBef>
                <a:spcPts val="45"/>
              </a:spcBef>
            </a:pPr>
            <a:r>
              <a:rPr sz="1800" b="1" dirty="0">
                <a:solidFill>
                  <a:srgbClr val="FFFFFF"/>
                </a:solidFill>
                <a:latin typeface="Yu Gothic"/>
                <a:cs typeface="Yu Gothic"/>
              </a:rPr>
              <a:t>⽋品</a:t>
            </a:r>
            <a:endParaRPr sz="1800">
              <a:latin typeface="Yu Gothic"/>
              <a:cs typeface="Yu Gothic"/>
            </a:endParaRPr>
          </a:p>
        </p:txBody>
      </p:sp>
      <p:sp>
        <p:nvSpPr>
          <p:cNvPr id="38" name="object 38"/>
          <p:cNvSpPr/>
          <p:nvPr/>
        </p:nvSpPr>
        <p:spPr>
          <a:xfrm>
            <a:off x="1147534" y="4536653"/>
            <a:ext cx="3061970" cy="1639570"/>
          </a:xfrm>
          <a:custGeom>
            <a:avLst/>
            <a:gdLst/>
            <a:ahLst/>
            <a:cxnLst/>
            <a:rect l="l" t="t" r="r" b="b"/>
            <a:pathLst>
              <a:path w="3061970" h="1639570">
                <a:moveTo>
                  <a:pt x="51221" y="250112"/>
                </a:moveTo>
                <a:lnTo>
                  <a:pt x="0" y="250112"/>
                </a:lnTo>
                <a:lnTo>
                  <a:pt x="0" y="1388951"/>
                </a:lnTo>
                <a:lnTo>
                  <a:pt x="51221" y="1388951"/>
                </a:lnTo>
                <a:lnTo>
                  <a:pt x="51221" y="250112"/>
                </a:lnTo>
                <a:close/>
              </a:path>
              <a:path w="3061970" h="1639570">
                <a:moveTo>
                  <a:pt x="204884" y="250112"/>
                </a:moveTo>
                <a:lnTo>
                  <a:pt x="102442" y="250112"/>
                </a:lnTo>
                <a:lnTo>
                  <a:pt x="102442" y="1388951"/>
                </a:lnTo>
                <a:lnTo>
                  <a:pt x="204884" y="1388951"/>
                </a:lnTo>
                <a:lnTo>
                  <a:pt x="204884" y="250112"/>
                </a:lnTo>
                <a:close/>
              </a:path>
              <a:path w="3061970" h="1639570">
                <a:moveTo>
                  <a:pt x="2038882" y="0"/>
                </a:moveTo>
                <a:lnTo>
                  <a:pt x="2038882" y="250112"/>
                </a:lnTo>
                <a:lnTo>
                  <a:pt x="256104" y="250112"/>
                </a:lnTo>
                <a:lnTo>
                  <a:pt x="256104" y="1388951"/>
                </a:lnTo>
                <a:lnTo>
                  <a:pt x="2038882" y="1388951"/>
                </a:lnTo>
                <a:lnTo>
                  <a:pt x="2038882" y="1639063"/>
                </a:lnTo>
                <a:lnTo>
                  <a:pt x="3061608" y="819533"/>
                </a:lnTo>
                <a:lnTo>
                  <a:pt x="2038882" y="0"/>
                </a:lnTo>
                <a:close/>
              </a:path>
            </a:pathLst>
          </a:custGeom>
          <a:solidFill>
            <a:srgbClr val="83C1E2"/>
          </a:solidFill>
        </p:spPr>
        <p:txBody>
          <a:bodyPr wrap="square" lIns="0" tIns="0" rIns="0" bIns="0" rtlCol="0"/>
          <a:lstStyle/>
          <a:p>
            <a:endParaRPr/>
          </a:p>
        </p:txBody>
      </p:sp>
      <p:sp>
        <p:nvSpPr>
          <p:cNvPr id="39" name="object 39"/>
          <p:cNvSpPr txBox="1"/>
          <p:nvPr/>
        </p:nvSpPr>
        <p:spPr>
          <a:xfrm>
            <a:off x="1523991" y="5056123"/>
            <a:ext cx="1854200" cy="568325"/>
          </a:xfrm>
          <a:prstGeom prst="rect">
            <a:avLst/>
          </a:prstGeom>
        </p:spPr>
        <p:txBody>
          <a:bodyPr vert="horz" wrap="square" lIns="0" tIns="26670" rIns="0" bIns="0" rtlCol="0">
            <a:spAutoFit/>
          </a:bodyPr>
          <a:lstStyle/>
          <a:p>
            <a:pPr marL="127000" marR="5080" indent="-114300">
              <a:lnSpc>
                <a:spcPts val="2110"/>
              </a:lnSpc>
              <a:spcBef>
                <a:spcPts val="210"/>
              </a:spcBef>
            </a:pPr>
            <a:r>
              <a:rPr sz="1800" b="1" dirty="0">
                <a:solidFill>
                  <a:srgbClr val="FFFFFF"/>
                </a:solidFill>
                <a:latin typeface="Yu Gothic"/>
                <a:cs typeface="Yu Gothic"/>
              </a:rPr>
              <a:t>⽣産能⼒や供給情 報が伝わらない</a:t>
            </a:r>
            <a:endParaRPr sz="1800">
              <a:latin typeface="Yu Gothic"/>
              <a:cs typeface="Yu Gothic"/>
            </a:endParaRPr>
          </a:p>
        </p:txBody>
      </p:sp>
      <p:sp>
        <p:nvSpPr>
          <p:cNvPr id="40" name="object 40"/>
          <p:cNvSpPr/>
          <p:nvPr/>
        </p:nvSpPr>
        <p:spPr>
          <a:xfrm>
            <a:off x="4278519" y="4881747"/>
            <a:ext cx="984250" cy="984250"/>
          </a:xfrm>
          <a:custGeom>
            <a:avLst/>
            <a:gdLst/>
            <a:ahLst/>
            <a:cxnLst/>
            <a:rect l="l" t="t" r="r" b="b"/>
            <a:pathLst>
              <a:path w="984250" h="984250">
                <a:moveTo>
                  <a:pt x="933358" y="713266"/>
                </a:moveTo>
                <a:lnTo>
                  <a:pt x="491752" y="713266"/>
                </a:lnTo>
                <a:lnTo>
                  <a:pt x="761834" y="984219"/>
                </a:lnTo>
                <a:lnTo>
                  <a:pt x="983348" y="763417"/>
                </a:lnTo>
                <a:lnTo>
                  <a:pt x="933358" y="713266"/>
                </a:lnTo>
                <a:close/>
              </a:path>
              <a:path w="984250" h="984250">
                <a:moveTo>
                  <a:pt x="222383" y="0"/>
                </a:moveTo>
                <a:lnTo>
                  <a:pt x="869" y="220800"/>
                </a:lnTo>
                <a:lnTo>
                  <a:pt x="270951" y="491754"/>
                </a:lnTo>
                <a:lnTo>
                  <a:pt x="0" y="761835"/>
                </a:lnTo>
                <a:lnTo>
                  <a:pt x="220800" y="983348"/>
                </a:lnTo>
                <a:lnTo>
                  <a:pt x="491752" y="713266"/>
                </a:lnTo>
                <a:lnTo>
                  <a:pt x="933358" y="713266"/>
                </a:lnTo>
                <a:lnTo>
                  <a:pt x="713266" y="492465"/>
                </a:lnTo>
                <a:lnTo>
                  <a:pt x="935493" y="270951"/>
                </a:lnTo>
                <a:lnTo>
                  <a:pt x="492465" y="270951"/>
                </a:lnTo>
                <a:lnTo>
                  <a:pt x="222383" y="0"/>
                </a:lnTo>
                <a:close/>
              </a:path>
              <a:path w="984250" h="984250">
                <a:moveTo>
                  <a:pt x="763417" y="869"/>
                </a:moveTo>
                <a:lnTo>
                  <a:pt x="492465" y="270951"/>
                </a:lnTo>
                <a:lnTo>
                  <a:pt x="935493" y="270951"/>
                </a:lnTo>
                <a:lnTo>
                  <a:pt x="984218" y="222383"/>
                </a:lnTo>
                <a:lnTo>
                  <a:pt x="763417" y="869"/>
                </a:lnTo>
                <a:close/>
              </a:path>
            </a:pathLst>
          </a:custGeom>
          <a:solidFill>
            <a:srgbClr val="83C1E2"/>
          </a:solidFill>
        </p:spPr>
        <p:txBody>
          <a:bodyPr wrap="square" lIns="0" tIns="0" rIns="0" bIns="0" rtlCol="0"/>
          <a:lstStyle/>
          <a:p>
            <a:endParaRPr/>
          </a:p>
        </p:txBody>
      </p:sp>
      <p:sp>
        <p:nvSpPr>
          <p:cNvPr id="41" name="object 41"/>
          <p:cNvSpPr/>
          <p:nvPr/>
        </p:nvSpPr>
        <p:spPr>
          <a:xfrm>
            <a:off x="6944084" y="4864074"/>
            <a:ext cx="984250" cy="984250"/>
          </a:xfrm>
          <a:custGeom>
            <a:avLst/>
            <a:gdLst/>
            <a:ahLst/>
            <a:cxnLst/>
            <a:rect l="l" t="t" r="r" b="b"/>
            <a:pathLst>
              <a:path w="984250" h="984250">
                <a:moveTo>
                  <a:pt x="933359" y="713267"/>
                </a:moveTo>
                <a:lnTo>
                  <a:pt x="491754" y="713267"/>
                </a:lnTo>
                <a:lnTo>
                  <a:pt x="761836" y="984219"/>
                </a:lnTo>
                <a:lnTo>
                  <a:pt x="983348" y="763418"/>
                </a:lnTo>
                <a:lnTo>
                  <a:pt x="933359" y="713267"/>
                </a:lnTo>
                <a:close/>
              </a:path>
              <a:path w="984250" h="984250">
                <a:moveTo>
                  <a:pt x="222383" y="0"/>
                </a:moveTo>
                <a:lnTo>
                  <a:pt x="871" y="220802"/>
                </a:lnTo>
                <a:lnTo>
                  <a:pt x="270951" y="491754"/>
                </a:lnTo>
                <a:lnTo>
                  <a:pt x="0" y="761836"/>
                </a:lnTo>
                <a:lnTo>
                  <a:pt x="220802" y="983349"/>
                </a:lnTo>
                <a:lnTo>
                  <a:pt x="491754" y="713267"/>
                </a:lnTo>
                <a:lnTo>
                  <a:pt x="933359" y="713267"/>
                </a:lnTo>
                <a:lnTo>
                  <a:pt x="713267" y="492465"/>
                </a:lnTo>
                <a:lnTo>
                  <a:pt x="935493" y="270953"/>
                </a:lnTo>
                <a:lnTo>
                  <a:pt x="492465" y="270953"/>
                </a:lnTo>
                <a:lnTo>
                  <a:pt x="222383" y="0"/>
                </a:lnTo>
                <a:close/>
              </a:path>
              <a:path w="984250" h="984250">
                <a:moveTo>
                  <a:pt x="763418" y="871"/>
                </a:moveTo>
                <a:lnTo>
                  <a:pt x="492465" y="270953"/>
                </a:lnTo>
                <a:lnTo>
                  <a:pt x="935493" y="270953"/>
                </a:lnTo>
                <a:lnTo>
                  <a:pt x="984219" y="222383"/>
                </a:lnTo>
                <a:lnTo>
                  <a:pt x="763418" y="871"/>
                </a:lnTo>
                <a:close/>
              </a:path>
            </a:pathLst>
          </a:custGeom>
          <a:solidFill>
            <a:srgbClr val="83C1E2"/>
          </a:solidFill>
        </p:spPr>
        <p:txBody>
          <a:bodyPr wrap="square" lIns="0" tIns="0" rIns="0" bIns="0" rtlCol="0"/>
          <a:lstStyle/>
          <a:p>
            <a:endParaRPr/>
          </a:p>
        </p:txBody>
      </p:sp>
      <p:sp>
        <p:nvSpPr>
          <p:cNvPr id="42" name="object 42"/>
          <p:cNvSpPr/>
          <p:nvPr/>
        </p:nvSpPr>
        <p:spPr>
          <a:xfrm>
            <a:off x="7982855" y="4536652"/>
            <a:ext cx="3061970" cy="1639570"/>
          </a:xfrm>
          <a:custGeom>
            <a:avLst/>
            <a:gdLst/>
            <a:ahLst/>
            <a:cxnLst/>
            <a:rect l="l" t="t" r="r" b="b"/>
            <a:pathLst>
              <a:path w="3061970" h="1639570">
                <a:moveTo>
                  <a:pt x="3061608" y="250111"/>
                </a:moveTo>
                <a:lnTo>
                  <a:pt x="3010386" y="250111"/>
                </a:lnTo>
                <a:lnTo>
                  <a:pt x="3010386" y="1388950"/>
                </a:lnTo>
                <a:lnTo>
                  <a:pt x="3061608" y="1388950"/>
                </a:lnTo>
                <a:lnTo>
                  <a:pt x="3061608" y="250111"/>
                </a:lnTo>
                <a:close/>
              </a:path>
              <a:path w="3061970" h="1639570">
                <a:moveTo>
                  <a:pt x="2959166" y="250111"/>
                </a:moveTo>
                <a:lnTo>
                  <a:pt x="2856724" y="250111"/>
                </a:lnTo>
                <a:lnTo>
                  <a:pt x="2856724" y="1388950"/>
                </a:lnTo>
                <a:lnTo>
                  <a:pt x="2959166" y="1388950"/>
                </a:lnTo>
                <a:lnTo>
                  <a:pt x="2959166" y="250111"/>
                </a:lnTo>
                <a:close/>
              </a:path>
              <a:path w="3061970" h="1639570">
                <a:moveTo>
                  <a:pt x="1022725" y="0"/>
                </a:moveTo>
                <a:lnTo>
                  <a:pt x="0" y="819532"/>
                </a:lnTo>
                <a:lnTo>
                  <a:pt x="1022725" y="1639062"/>
                </a:lnTo>
                <a:lnTo>
                  <a:pt x="1022725" y="1388950"/>
                </a:lnTo>
                <a:lnTo>
                  <a:pt x="2805502" y="1388950"/>
                </a:lnTo>
                <a:lnTo>
                  <a:pt x="2805502" y="250111"/>
                </a:lnTo>
                <a:lnTo>
                  <a:pt x="1022725" y="250111"/>
                </a:lnTo>
                <a:lnTo>
                  <a:pt x="1022725" y="0"/>
                </a:lnTo>
                <a:close/>
              </a:path>
            </a:pathLst>
          </a:custGeom>
          <a:solidFill>
            <a:srgbClr val="83C1E2"/>
          </a:solidFill>
        </p:spPr>
        <p:txBody>
          <a:bodyPr wrap="square" lIns="0" tIns="0" rIns="0" bIns="0" rtlCol="0"/>
          <a:lstStyle/>
          <a:p>
            <a:endParaRPr/>
          </a:p>
        </p:txBody>
      </p:sp>
      <p:sp>
        <p:nvSpPr>
          <p:cNvPr id="43" name="object 43"/>
          <p:cNvSpPr txBox="1"/>
          <p:nvPr/>
        </p:nvSpPr>
        <p:spPr>
          <a:xfrm>
            <a:off x="8813807" y="5056123"/>
            <a:ext cx="1854200" cy="568325"/>
          </a:xfrm>
          <a:prstGeom prst="rect">
            <a:avLst/>
          </a:prstGeom>
        </p:spPr>
        <p:txBody>
          <a:bodyPr vert="horz" wrap="square" lIns="0" tIns="26670" rIns="0" bIns="0" rtlCol="0">
            <a:spAutoFit/>
          </a:bodyPr>
          <a:lstStyle/>
          <a:p>
            <a:pPr marL="127000" marR="5080" indent="-114300">
              <a:lnSpc>
                <a:spcPts val="2110"/>
              </a:lnSpc>
              <a:spcBef>
                <a:spcPts val="210"/>
              </a:spcBef>
            </a:pPr>
            <a:r>
              <a:rPr sz="1800" b="1" dirty="0">
                <a:solidFill>
                  <a:srgbClr val="FFFFFF"/>
                </a:solidFill>
                <a:latin typeface="Yu Gothic"/>
                <a:cs typeface="Yu Gothic"/>
              </a:rPr>
              <a:t>需要変動が読めな い・伝わらない</a:t>
            </a:r>
            <a:endParaRPr sz="1800">
              <a:latin typeface="Yu Gothic"/>
              <a:cs typeface="Yu Gothic"/>
            </a:endParaRPr>
          </a:p>
        </p:txBody>
      </p:sp>
      <p:sp>
        <p:nvSpPr>
          <p:cNvPr id="44" name="object 44"/>
          <p:cNvSpPr txBox="1">
            <a:spLocks noGrp="1"/>
          </p:cNvSpPr>
          <p:nvPr>
            <p:ph type="ftr" sz="quarter" idx="5"/>
          </p:nvPr>
        </p:nvSpPr>
        <p:spPr>
          <a:prstGeom prst="rect">
            <a:avLst/>
          </a:prstGeom>
        </p:spPr>
        <p:txBody>
          <a:bodyPr vert="horz" wrap="square" lIns="0" tIns="7620" rIns="0" bIns="0" rtlCol="0">
            <a:spAutoFit/>
          </a:bodyPr>
          <a:lstStyle/>
          <a:p>
            <a:pPr marL="12700">
              <a:lnSpc>
                <a:spcPct val="100000"/>
              </a:lnSpc>
              <a:spcBef>
                <a:spcPts val="60"/>
              </a:spcBef>
            </a:pPr>
            <a:r>
              <a:rPr dirty="0"/>
              <a:t>@ Uhuru</a:t>
            </a:r>
            <a:r>
              <a:rPr spc="-65" dirty="0"/>
              <a:t> </a:t>
            </a:r>
            <a:r>
              <a:rPr spc="-5" dirty="0"/>
              <a:t>Corporation</a:t>
            </a:r>
          </a:p>
        </p:txBody>
      </p:sp>
      <p:sp>
        <p:nvSpPr>
          <p:cNvPr id="45" name="object 45"/>
          <p:cNvSpPr txBox="1">
            <a:spLocks noGrp="1"/>
          </p:cNvSpPr>
          <p:nvPr>
            <p:ph type="sldNum" sz="quarter" idx="7"/>
          </p:nvPr>
        </p:nvSpPr>
        <p:spPr>
          <a:prstGeom prst="rect">
            <a:avLst/>
          </a:prstGeom>
        </p:spPr>
        <p:txBody>
          <a:bodyPr vert="horz" wrap="square" lIns="0" tIns="7620" rIns="0" bIns="0" rtlCol="0">
            <a:spAutoFit/>
          </a:bodyPr>
          <a:lstStyle/>
          <a:p>
            <a:pPr marL="25400">
              <a:lnSpc>
                <a:spcPct val="100000"/>
              </a:lnSpc>
              <a:spcBef>
                <a:spcPts val="60"/>
              </a:spcBef>
            </a:pPr>
            <a:fld id="{81D60167-4931-47E6-BA6A-407CBD079E47}" type="slidenum">
              <a:rPr dirty="0"/>
              <a:t>2</a:t>
            </a:fld>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38739" y="282150"/>
            <a:ext cx="5234305" cy="384175"/>
          </a:xfrm>
          <a:prstGeom prst="rect">
            <a:avLst/>
          </a:prstGeom>
        </p:spPr>
        <p:txBody>
          <a:bodyPr vert="horz" wrap="square" lIns="0" tIns="12700" rIns="0" bIns="0" rtlCol="0">
            <a:spAutoFit/>
          </a:bodyPr>
          <a:lstStyle/>
          <a:p>
            <a:pPr marL="12700">
              <a:lnSpc>
                <a:spcPct val="100000"/>
              </a:lnSpc>
              <a:spcBef>
                <a:spcPts val="100"/>
              </a:spcBef>
            </a:pPr>
            <a:r>
              <a:rPr sz="2350" b="1" spc="50" dirty="0">
                <a:solidFill>
                  <a:srgbClr val="91B121"/>
                </a:solidFill>
                <a:latin typeface="MS Gothic"/>
                <a:cs typeface="MS Gothic"/>
              </a:rPr>
              <a:t>これまでのサプライチェーン情報基盤</a:t>
            </a:r>
            <a:endParaRPr sz="2350">
              <a:latin typeface="MS Gothic"/>
              <a:cs typeface="MS Gothic"/>
            </a:endParaRPr>
          </a:p>
        </p:txBody>
      </p:sp>
      <p:sp>
        <p:nvSpPr>
          <p:cNvPr id="3" name="object 3"/>
          <p:cNvSpPr txBox="1">
            <a:spLocks noGrp="1"/>
          </p:cNvSpPr>
          <p:nvPr>
            <p:ph type="title"/>
          </p:nvPr>
        </p:nvSpPr>
        <p:spPr>
          <a:xfrm>
            <a:off x="733904" y="913891"/>
            <a:ext cx="8255000" cy="391160"/>
          </a:xfrm>
          <a:prstGeom prst="rect">
            <a:avLst/>
          </a:prstGeom>
        </p:spPr>
        <p:txBody>
          <a:bodyPr vert="horz" wrap="square" lIns="0" tIns="12700" rIns="0" bIns="0" rtlCol="0">
            <a:spAutoFit/>
          </a:bodyPr>
          <a:lstStyle/>
          <a:p>
            <a:pPr marL="12700">
              <a:lnSpc>
                <a:spcPct val="100000"/>
              </a:lnSpc>
              <a:spcBef>
                <a:spcPts val="100"/>
              </a:spcBef>
            </a:pPr>
            <a:r>
              <a:rPr b="0" dirty="0">
                <a:solidFill>
                  <a:srgbClr val="000000"/>
                </a:solidFill>
                <a:latin typeface="Yu Gothic"/>
                <a:cs typeface="Yu Gothic"/>
              </a:rPr>
              <a:t>これまではサプライチェーン間でデータ交換するアプローチ</a:t>
            </a:r>
          </a:p>
        </p:txBody>
      </p:sp>
      <p:sp>
        <p:nvSpPr>
          <p:cNvPr id="4" name="object 4"/>
          <p:cNvSpPr/>
          <p:nvPr/>
        </p:nvSpPr>
        <p:spPr>
          <a:xfrm>
            <a:off x="1147534" y="1899136"/>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5" name="object 5"/>
          <p:cNvSpPr txBox="1"/>
          <p:nvPr/>
        </p:nvSpPr>
        <p:spPr>
          <a:xfrm>
            <a:off x="1774405" y="1989835"/>
            <a:ext cx="13970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サプライヤー</a:t>
            </a:r>
            <a:endParaRPr sz="1800">
              <a:latin typeface="Yu Gothic"/>
              <a:cs typeface="Yu Gothic"/>
            </a:endParaRPr>
          </a:p>
        </p:txBody>
      </p:sp>
      <p:sp>
        <p:nvSpPr>
          <p:cNvPr id="6" name="object 6"/>
          <p:cNvSpPr/>
          <p:nvPr/>
        </p:nvSpPr>
        <p:spPr>
          <a:xfrm>
            <a:off x="4770628" y="1899136"/>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7" name="object 7"/>
          <p:cNvSpPr txBox="1"/>
          <p:nvPr/>
        </p:nvSpPr>
        <p:spPr>
          <a:xfrm>
            <a:off x="5854698" y="1989835"/>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⾃社</a:t>
            </a:r>
            <a:endParaRPr sz="1800">
              <a:latin typeface="Yu Gothic"/>
              <a:cs typeface="Yu Gothic"/>
            </a:endParaRPr>
          </a:p>
        </p:txBody>
      </p:sp>
      <p:sp>
        <p:nvSpPr>
          <p:cNvPr id="8" name="object 8"/>
          <p:cNvSpPr/>
          <p:nvPr/>
        </p:nvSpPr>
        <p:spPr>
          <a:xfrm>
            <a:off x="8393720" y="1867485"/>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9" name="object 9"/>
          <p:cNvSpPr txBox="1"/>
          <p:nvPr/>
        </p:nvSpPr>
        <p:spPr>
          <a:xfrm>
            <a:off x="9477791" y="1956308"/>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顧客</a:t>
            </a:r>
            <a:endParaRPr sz="1800">
              <a:latin typeface="Yu Gothic"/>
              <a:cs typeface="Yu Gothic"/>
            </a:endParaRPr>
          </a:p>
        </p:txBody>
      </p:sp>
      <p:sp>
        <p:nvSpPr>
          <p:cNvPr id="10" name="object 10"/>
          <p:cNvSpPr/>
          <p:nvPr/>
        </p:nvSpPr>
        <p:spPr>
          <a:xfrm>
            <a:off x="1396728" y="2556800"/>
            <a:ext cx="2152356" cy="453684"/>
          </a:xfrm>
          <a:prstGeom prst="rect">
            <a:avLst/>
          </a:prstGeom>
          <a:blipFill>
            <a:blip r:embed="rId2" cstate="print"/>
            <a:stretch>
              <a:fillRect/>
            </a:stretch>
          </a:blipFill>
        </p:spPr>
        <p:txBody>
          <a:bodyPr wrap="square" lIns="0" tIns="0" rIns="0" bIns="0" rtlCol="0"/>
          <a:lstStyle/>
          <a:p>
            <a:endParaRPr/>
          </a:p>
        </p:txBody>
      </p:sp>
      <p:sp>
        <p:nvSpPr>
          <p:cNvPr id="11" name="object 11"/>
          <p:cNvSpPr/>
          <p:nvPr/>
        </p:nvSpPr>
        <p:spPr>
          <a:xfrm>
            <a:off x="1396728" y="255680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12" name="object 12"/>
          <p:cNvSpPr txBox="1"/>
          <p:nvPr/>
        </p:nvSpPr>
        <p:spPr>
          <a:xfrm>
            <a:off x="2003005" y="2620771"/>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13" name="object 13"/>
          <p:cNvSpPr/>
          <p:nvPr/>
        </p:nvSpPr>
        <p:spPr>
          <a:xfrm>
            <a:off x="1396727" y="3129885"/>
            <a:ext cx="2152356" cy="453684"/>
          </a:xfrm>
          <a:prstGeom prst="rect">
            <a:avLst/>
          </a:prstGeom>
          <a:blipFill>
            <a:blip r:embed="rId3" cstate="print"/>
            <a:stretch>
              <a:fillRect/>
            </a:stretch>
          </a:blipFill>
        </p:spPr>
        <p:txBody>
          <a:bodyPr wrap="square" lIns="0" tIns="0" rIns="0" bIns="0" rtlCol="0"/>
          <a:lstStyle/>
          <a:p>
            <a:endParaRPr/>
          </a:p>
        </p:txBody>
      </p:sp>
      <p:sp>
        <p:nvSpPr>
          <p:cNvPr id="14" name="object 14"/>
          <p:cNvSpPr/>
          <p:nvPr/>
        </p:nvSpPr>
        <p:spPr>
          <a:xfrm>
            <a:off x="1396726" y="3129885"/>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15" name="object 15"/>
          <p:cNvSpPr txBox="1"/>
          <p:nvPr/>
        </p:nvSpPr>
        <p:spPr>
          <a:xfrm>
            <a:off x="2003005" y="3193796"/>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16" name="object 16"/>
          <p:cNvSpPr/>
          <p:nvPr/>
        </p:nvSpPr>
        <p:spPr>
          <a:xfrm>
            <a:off x="1396727" y="3702970"/>
            <a:ext cx="2152356" cy="453684"/>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1396726" y="370297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18" name="object 18"/>
          <p:cNvSpPr txBox="1"/>
          <p:nvPr/>
        </p:nvSpPr>
        <p:spPr>
          <a:xfrm>
            <a:off x="2003005" y="3766820"/>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19" name="object 19"/>
          <p:cNvSpPr/>
          <p:nvPr/>
        </p:nvSpPr>
        <p:spPr>
          <a:xfrm>
            <a:off x="5019822" y="2556800"/>
            <a:ext cx="2152356" cy="453684"/>
          </a:xfrm>
          <a:prstGeom prst="rect">
            <a:avLst/>
          </a:prstGeom>
          <a:blipFill>
            <a:blip r:embed="rId5" cstate="print"/>
            <a:stretch>
              <a:fillRect/>
            </a:stretch>
          </a:blipFill>
        </p:spPr>
        <p:txBody>
          <a:bodyPr wrap="square" lIns="0" tIns="0" rIns="0" bIns="0" rtlCol="0"/>
          <a:lstStyle/>
          <a:p>
            <a:endParaRPr/>
          </a:p>
        </p:txBody>
      </p:sp>
      <p:sp>
        <p:nvSpPr>
          <p:cNvPr id="20" name="object 20"/>
          <p:cNvSpPr/>
          <p:nvPr/>
        </p:nvSpPr>
        <p:spPr>
          <a:xfrm>
            <a:off x="5019822" y="255680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1" name="object 21"/>
          <p:cNvSpPr txBox="1"/>
          <p:nvPr/>
        </p:nvSpPr>
        <p:spPr>
          <a:xfrm>
            <a:off x="5626100" y="2620771"/>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22" name="object 22"/>
          <p:cNvSpPr/>
          <p:nvPr/>
        </p:nvSpPr>
        <p:spPr>
          <a:xfrm>
            <a:off x="5019821" y="3129885"/>
            <a:ext cx="2152356" cy="453684"/>
          </a:xfrm>
          <a:prstGeom prst="rect">
            <a:avLst/>
          </a:prstGeom>
          <a:blipFill>
            <a:blip r:embed="rId5" cstate="print"/>
            <a:stretch>
              <a:fillRect/>
            </a:stretch>
          </a:blipFill>
        </p:spPr>
        <p:txBody>
          <a:bodyPr wrap="square" lIns="0" tIns="0" rIns="0" bIns="0" rtlCol="0"/>
          <a:lstStyle/>
          <a:p>
            <a:endParaRPr/>
          </a:p>
        </p:txBody>
      </p:sp>
      <p:sp>
        <p:nvSpPr>
          <p:cNvPr id="23" name="object 23"/>
          <p:cNvSpPr/>
          <p:nvPr/>
        </p:nvSpPr>
        <p:spPr>
          <a:xfrm>
            <a:off x="5019821" y="3129885"/>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4" name="object 24"/>
          <p:cNvSpPr txBox="1"/>
          <p:nvPr/>
        </p:nvSpPr>
        <p:spPr>
          <a:xfrm>
            <a:off x="5626100" y="3193796"/>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25" name="object 25"/>
          <p:cNvSpPr/>
          <p:nvPr/>
        </p:nvSpPr>
        <p:spPr>
          <a:xfrm>
            <a:off x="5019821" y="3702970"/>
            <a:ext cx="2152356" cy="453684"/>
          </a:xfrm>
          <a:prstGeom prst="rect">
            <a:avLst/>
          </a:prstGeom>
          <a:blipFill>
            <a:blip r:embed="rId6" cstate="print"/>
            <a:stretch>
              <a:fillRect/>
            </a:stretch>
          </a:blipFill>
        </p:spPr>
        <p:txBody>
          <a:bodyPr wrap="square" lIns="0" tIns="0" rIns="0" bIns="0" rtlCol="0"/>
          <a:lstStyle/>
          <a:p>
            <a:endParaRPr/>
          </a:p>
        </p:txBody>
      </p:sp>
      <p:sp>
        <p:nvSpPr>
          <p:cNvPr id="26" name="object 26"/>
          <p:cNvSpPr txBox="1"/>
          <p:nvPr/>
        </p:nvSpPr>
        <p:spPr>
          <a:xfrm>
            <a:off x="5626100" y="3766820"/>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27" name="object 27"/>
          <p:cNvSpPr/>
          <p:nvPr/>
        </p:nvSpPr>
        <p:spPr>
          <a:xfrm>
            <a:off x="8642915" y="2544663"/>
            <a:ext cx="2152356" cy="453685"/>
          </a:xfrm>
          <a:prstGeom prst="rect">
            <a:avLst/>
          </a:prstGeom>
          <a:blipFill>
            <a:blip r:embed="rId7" cstate="print"/>
            <a:stretch>
              <a:fillRect/>
            </a:stretch>
          </a:blipFill>
        </p:spPr>
        <p:txBody>
          <a:bodyPr wrap="square" lIns="0" tIns="0" rIns="0" bIns="0" rtlCol="0"/>
          <a:lstStyle/>
          <a:p>
            <a:endParaRPr/>
          </a:p>
        </p:txBody>
      </p:sp>
      <p:sp>
        <p:nvSpPr>
          <p:cNvPr id="28" name="object 28"/>
          <p:cNvSpPr/>
          <p:nvPr/>
        </p:nvSpPr>
        <p:spPr>
          <a:xfrm>
            <a:off x="8642915" y="2544663"/>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9" name="object 29"/>
          <p:cNvSpPr txBox="1"/>
          <p:nvPr/>
        </p:nvSpPr>
        <p:spPr>
          <a:xfrm>
            <a:off x="9249192" y="2608579"/>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30" name="object 30"/>
          <p:cNvSpPr/>
          <p:nvPr/>
        </p:nvSpPr>
        <p:spPr>
          <a:xfrm>
            <a:off x="8642914" y="3117748"/>
            <a:ext cx="2152356" cy="453685"/>
          </a:xfrm>
          <a:prstGeom prst="rect">
            <a:avLst/>
          </a:prstGeom>
          <a:blipFill>
            <a:blip r:embed="rId8" cstate="print"/>
            <a:stretch>
              <a:fillRect/>
            </a:stretch>
          </a:blipFill>
        </p:spPr>
        <p:txBody>
          <a:bodyPr wrap="square" lIns="0" tIns="0" rIns="0" bIns="0" rtlCol="0"/>
          <a:lstStyle/>
          <a:p>
            <a:endParaRPr/>
          </a:p>
        </p:txBody>
      </p:sp>
      <p:sp>
        <p:nvSpPr>
          <p:cNvPr id="31" name="object 31"/>
          <p:cNvSpPr/>
          <p:nvPr/>
        </p:nvSpPr>
        <p:spPr>
          <a:xfrm>
            <a:off x="8642913" y="3117748"/>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32" name="object 32"/>
          <p:cNvSpPr txBox="1"/>
          <p:nvPr/>
        </p:nvSpPr>
        <p:spPr>
          <a:xfrm>
            <a:off x="9249192" y="3181603"/>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33" name="object 33"/>
          <p:cNvSpPr/>
          <p:nvPr/>
        </p:nvSpPr>
        <p:spPr>
          <a:xfrm>
            <a:off x="8642914" y="3690833"/>
            <a:ext cx="2152356" cy="453685"/>
          </a:xfrm>
          <a:prstGeom prst="rect">
            <a:avLst/>
          </a:prstGeom>
          <a:blipFill>
            <a:blip r:embed="rId4" cstate="print"/>
            <a:stretch>
              <a:fillRect/>
            </a:stretch>
          </a:blipFill>
        </p:spPr>
        <p:txBody>
          <a:bodyPr wrap="square" lIns="0" tIns="0" rIns="0" bIns="0" rtlCol="0"/>
          <a:lstStyle/>
          <a:p>
            <a:endParaRPr/>
          </a:p>
        </p:txBody>
      </p:sp>
      <p:sp>
        <p:nvSpPr>
          <p:cNvPr id="34" name="object 34"/>
          <p:cNvSpPr/>
          <p:nvPr/>
        </p:nvSpPr>
        <p:spPr>
          <a:xfrm>
            <a:off x="8642913" y="3690833"/>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35" name="object 35"/>
          <p:cNvSpPr txBox="1"/>
          <p:nvPr/>
        </p:nvSpPr>
        <p:spPr>
          <a:xfrm>
            <a:off x="9249192" y="3754628"/>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36" name="object 36"/>
          <p:cNvSpPr/>
          <p:nvPr/>
        </p:nvSpPr>
        <p:spPr>
          <a:xfrm>
            <a:off x="3920317" y="2103123"/>
            <a:ext cx="725805" cy="2110740"/>
          </a:xfrm>
          <a:custGeom>
            <a:avLst/>
            <a:gdLst/>
            <a:ahLst/>
            <a:cxnLst/>
            <a:rect l="l" t="t" r="r" b="b"/>
            <a:pathLst>
              <a:path w="725804" h="2110740">
                <a:moveTo>
                  <a:pt x="0" y="0"/>
                </a:moveTo>
                <a:lnTo>
                  <a:pt x="725713" y="0"/>
                </a:lnTo>
                <a:lnTo>
                  <a:pt x="725713" y="2110141"/>
                </a:lnTo>
                <a:lnTo>
                  <a:pt x="0" y="2110141"/>
                </a:lnTo>
                <a:lnTo>
                  <a:pt x="0" y="0"/>
                </a:lnTo>
                <a:close/>
              </a:path>
            </a:pathLst>
          </a:custGeom>
          <a:solidFill>
            <a:srgbClr val="FFC000"/>
          </a:solidFill>
        </p:spPr>
        <p:txBody>
          <a:bodyPr wrap="square" lIns="0" tIns="0" rIns="0" bIns="0" rtlCol="0"/>
          <a:lstStyle/>
          <a:p>
            <a:endParaRPr/>
          </a:p>
        </p:txBody>
      </p:sp>
      <p:sp>
        <p:nvSpPr>
          <p:cNvPr id="37" name="object 37"/>
          <p:cNvSpPr txBox="1"/>
          <p:nvPr/>
        </p:nvSpPr>
        <p:spPr>
          <a:xfrm>
            <a:off x="4112517" y="2995676"/>
            <a:ext cx="34226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E</a:t>
            </a:r>
            <a:r>
              <a:rPr sz="1800" b="1" dirty="0">
                <a:solidFill>
                  <a:srgbClr val="FFFFFF"/>
                </a:solidFill>
                <a:latin typeface="Calibri"/>
                <a:cs typeface="Calibri"/>
              </a:rPr>
              <a:t>DI</a:t>
            </a:r>
            <a:endParaRPr sz="1800">
              <a:latin typeface="Calibri"/>
              <a:cs typeface="Calibri"/>
            </a:endParaRPr>
          </a:p>
        </p:txBody>
      </p:sp>
      <p:sp>
        <p:nvSpPr>
          <p:cNvPr id="38" name="object 38"/>
          <p:cNvSpPr/>
          <p:nvPr/>
        </p:nvSpPr>
        <p:spPr>
          <a:xfrm>
            <a:off x="7543410" y="2071471"/>
            <a:ext cx="725805" cy="2110740"/>
          </a:xfrm>
          <a:custGeom>
            <a:avLst/>
            <a:gdLst/>
            <a:ahLst/>
            <a:cxnLst/>
            <a:rect l="l" t="t" r="r" b="b"/>
            <a:pathLst>
              <a:path w="725804" h="2110740">
                <a:moveTo>
                  <a:pt x="0" y="0"/>
                </a:moveTo>
                <a:lnTo>
                  <a:pt x="725713" y="0"/>
                </a:lnTo>
                <a:lnTo>
                  <a:pt x="725713" y="2110141"/>
                </a:lnTo>
                <a:lnTo>
                  <a:pt x="0" y="2110141"/>
                </a:lnTo>
                <a:lnTo>
                  <a:pt x="0" y="0"/>
                </a:lnTo>
                <a:close/>
              </a:path>
            </a:pathLst>
          </a:custGeom>
          <a:solidFill>
            <a:srgbClr val="FFC000"/>
          </a:solidFill>
        </p:spPr>
        <p:txBody>
          <a:bodyPr wrap="square" lIns="0" tIns="0" rIns="0" bIns="0" rtlCol="0"/>
          <a:lstStyle/>
          <a:p>
            <a:endParaRPr/>
          </a:p>
        </p:txBody>
      </p:sp>
      <p:sp>
        <p:nvSpPr>
          <p:cNvPr id="39" name="object 39"/>
          <p:cNvSpPr txBox="1"/>
          <p:nvPr/>
        </p:nvSpPr>
        <p:spPr>
          <a:xfrm>
            <a:off x="7735610" y="2965196"/>
            <a:ext cx="34226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E</a:t>
            </a:r>
            <a:r>
              <a:rPr sz="1800" b="1" dirty="0">
                <a:solidFill>
                  <a:srgbClr val="FFFFFF"/>
                </a:solidFill>
                <a:latin typeface="Calibri"/>
                <a:cs typeface="Calibri"/>
              </a:rPr>
              <a:t>DI</a:t>
            </a:r>
            <a:endParaRPr sz="1800">
              <a:latin typeface="Calibri"/>
              <a:cs typeface="Calibri"/>
            </a:endParaRPr>
          </a:p>
        </p:txBody>
      </p:sp>
      <p:sp>
        <p:nvSpPr>
          <p:cNvPr id="40" name="object 40"/>
          <p:cNvSpPr/>
          <p:nvPr/>
        </p:nvSpPr>
        <p:spPr>
          <a:xfrm>
            <a:off x="3795720" y="2714356"/>
            <a:ext cx="972819" cy="114300"/>
          </a:xfrm>
          <a:custGeom>
            <a:avLst/>
            <a:gdLst/>
            <a:ahLst/>
            <a:cxnLst/>
            <a:rect l="l" t="t" r="r" b="b"/>
            <a:pathLst>
              <a:path w="972820" h="114300">
                <a:moveTo>
                  <a:pt x="858050" y="76199"/>
                </a:moveTo>
                <a:lnTo>
                  <a:pt x="858050" y="114300"/>
                </a:lnTo>
                <a:lnTo>
                  <a:pt x="934250" y="76200"/>
                </a:lnTo>
                <a:lnTo>
                  <a:pt x="858050" y="76199"/>
                </a:lnTo>
                <a:close/>
              </a:path>
              <a:path w="972820" h="114300">
                <a:moveTo>
                  <a:pt x="858050" y="38099"/>
                </a:moveTo>
                <a:lnTo>
                  <a:pt x="858050" y="76199"/>
                </a:lnTo>
                <a:lnTo>
                  <a:pt x="877100" y="76200"/>
                </a:lnTo>
                <a:lnTo>
                  <a:pt x="877100" y="38100"/>
                </a:lnTo>
                <a:lnTo>
                  <a:pt x="858050" y="38099"/>
                </a:lnTo>
                <a:close/>
              </a:path>
              <a:path w="972820" h="114300">
                <a:moveTo>
                  <a:pt x="858050" y="0"/>
                </a:moveTo>
                <a:lnTo>
                  <a:pt x="858050" y="38099"/>
                </a:lnTo>
                <a:lnTo>
                  <a:pt x="877100" y="38100"/>
                </a:lnTo>
                <a:lnTo>
                  <a:pt x="877100" y="76200"/>
                </a:lnTo>
                <a:lnTo>
                  <a:pt x="934252" y="76198"/>
                </a:lnTo>
                <a:lnTo>
                  <a:pt x="972350" y="57150"/>
                </a:lnTo>
                <a:lnTo>
                  <a:pt x="858050" y="0"/>
                </a:lnTo>
                <a:close/>
              </a:path>
              <a:path w="972820" h="114300">
                <a:moveTo>
                  <a:pt x="0" y="38098"/>
                </a:moveTo>
                <a:lnTo>
                  <a:pt x="0" y="76198"/>
                </a:lnTo>
                <a:lnTo>
                  <a:pt x="858050" y="76199"/>
                </a:lnTo>
                <a:lnTo>
                  <a:pt x="858050" y="38099"/>
                </a:lnTo>
                <a:lnTo>
                  <a:pt x="0" y="38098"/>
                </a:lnTo>
                <a:close/>
              </a:path>
            </a:pathLst>
          </a:custGeom>
          <a:solidFill>
            <a:srgbClr val="91B121"/>
          </a:solidFill>
        </p:spPr>
        <p:txBody>
          <a:bodyPr wrap="square" lIns="0" tIns="0" rIns="0" bIns="0" rtlCol="0"/>
          <a:lstStyle/>
          <a:p>
            <a:endParaRPr/>
          </a:p>
        </p:txBody>
      </p:sp>
      <p:sp>
        <p:nvSpPr>
          <p:cNvPr id="41" name="object 41"/>
          <p:cNvSpPr/>
          <p:nvPr/>
        </p:nvSpPr>
        <p:spPr>
          <a:xfrm>
            <a:off x="7421371" y="2714356"/>
            <a:ext cx="972819" cy="114300"/>
          </a:xfrm>
          <a:custGeom>
            <a:avLst/>
            <a:gdLst/>
            <a:ahLst/>
            <a:cxnLst/>
            <a:rect l="l" t="t" r="r" b="b"/>
            <a:pathLst>
              <a:path w="972820" h="114300">
                <a:moveTo>
                  <a:pt x="858050" y="76199"/>
                </a:moveTo>
                <a:lnTo>
                  <a:pt x="858050" y="114300"/>
                </a:lnTo>
                <a:lnTo>
                  <a:pt x="934250" y="76200"/>
                </a:lnTo>
                <a:lnTo>
                  <a:pt x="858050" y="76199"/>
                </a:lnTo>
                <a:close/>
              </a:path>
              <a:path w="972820" h="114300">
                <a:moveTo>
                  <a:pt x="858050" y="38099"/>
                </a:moveTo>
                <a:lnTo>
                  <a:pt x="858050" y="76199"/>
                </a:lnTo>
                <a:lnTo>
                  <a:pt x="877100" y="76200"/>
                </a:lnTo>
                <a:lnTo>
                  <a:pt x="877100" y="38100"/>
                </a:lnTo>
                <a:lnTo>
                  <a:pt x="858050" y="38099"/>
                </a:lnTo>
                <a:close/>
              </a:path>
              <a:path w="972820" h="114300">
                <a:moveTo>
                  <a:pt x="858050" y="0"/>
                </a:moveTo>
                <a:lnTo>
                  <a:pt x="858050" y="38099"/>
                </a:lnTo>
                <a:lnTo>
                  <a:pt x="877100" y="38100"/>
                </a:lnTo>
                <a:lnTo>
                  <a:pt x="877100" y="76200"/>
                </a:lnTo>
                <a:lnTo>
                  <a:pt x="934252" y="76198"/>
                </a:lnTo>
                <a:lnTo>
                  <a:pt x="972350" y="57150"/>
                </a:lnTo>
                <a:lnTo>
                  <a:pt x="858050" y="0"/>
                </a:lnTo>
                <a:close/>
              </a:path>
              <a:path w="972820" h="114300">
                <a:moveTo>
                  <a:pt x="0" y="38098"/>
                </a:moveTo>
                <a:lnTo>
                  <a:pt x="0" y="76198"/>
                </a:lnTo>
                <a:lnTo>
                  <a:pt x="858050" y="76199"/>
                </a:lnTo>
                <a:lnTo>
                  <a:pt x="858050" y="38099"/>
                </a:lnTo>
                <a:lnTo>
                  <a:pt x="0" y="38098"/>
                </a:lnTo>
                <a:close/>
              </a:path>
            </a:pathLst>
          </a:custGeom>
          <a:solidFill>
            <a:srgbClr val="91B121"/>
          </a:solidFill>
        </p:spPr>
        <p:txBody>
          <a:bodyPr wrap="square" lIns="0" tIns="0" rIns="0" bIns="0" rtlCol="0"/>
          <a:lstStyle/>
          <a:p>
            <a:endParaRPr/>
          </a:p>
        </p:txBody>
      </p:sp>
      <p:sp>
        <p:nvSpPr>
          <p:cNvPr id="42" name="object 42"/>
          <p:cNvSpPr/>
          <p:nvPr/>
        </p:nvSpPr>
        <p:spPr>
          <a:xfrm>
            <a:off x="3795720" y="3526421"/>
            <a:ext cx="972819" cy="114300"/>
          </a:xfrm>
          <a:custGeom>
            <a:avLst/>
            <a:gdLst/>
            <a:ahLst/>
            <a:cxnLst/>
            <a:rect l="l" t="t" r="r" b="b"/>
            <a:pathLst>
              <a:path w="972820" h="114300">
                <a:moveTo>
                  <a:pt x="114300" y="0"/>
                </a:moveTo>
                <a:lnTo>
                  <a:pt x="0" y="57150"/>
                </a:lnTo>
                <a:lnTo>
                  <a:pt x="114300" y="114300"/>
                </a:lnTo>
                <a:lnTo>
                  <a:pt x="114300" y="76200"/>
                </a:lnTo>
                <a:lnTo>
                  <a:pt x="95250" y="76200"/>
                </a:lnTo>
                <a:lnTo>
                  <a:pt x="95250" y="38100"/>
                </a:lnTo>
                <a:lnTo>
                  <a:pt x="114300" y="38099"/>
                </a:lnTo>
                <a:lnTo>
                  <a:pt x="114300" y="0"/>
                </a:lnTo>
                <a:close/>
              </a:path>
              <a:path w="972820" h="114300">
                <a:moveTo>
                  <a:pt x="114300" y="38099"/>
                </a:moveTo>
                <a:lnTo>
                  <a:pt x="95250" y="38100"/>
                </a:lnTo>
                <a:lnTo>
                  <a:pt x="95250" y="76200"/>
                </a:lnTo>
                <a:lnTo>
                  <a:pt x="114300" y="76199"/>
                </a:lnTo>
                <a:lnTo>
                  <a:pt x="114300" y="38099"/>
                </a:lnTo>
                <a:close/>
              </a:path>
              <a:path w="972820" h="114300">
                <a:moveTo>
                  <a:pt x="114300" y="76199"/>
                </a:moveTo>
                <a:lnTo>
                  <a:pt x="95250" y="76200"/>
                </a:lnTo>
                <a:lnTo>
                  <a:pt x="114300" y="76200"/>
                </a:lnTo>
                <a:close/>
              </a:path>
              <a:path w="972820" h="114300">
                <a:moveTo>
                  <a:pt x="972350" y="38098"/>
                </a:moveTo>
                <a:lnTo>
                  <a:pt x="114300" y="38099"/>
                </a:lnTo>
                <a:lnTo>
                  <a:pt x="114300" y="76199"/>
                </a:lnTo>
                <a:lnTo>
                  <a:pt x="972350" y="76198"/>
                </a:lnTo>
                <a:lnTo>
                  <a:pt x="972350" y="38098"/>
                </a:lnTo>
                <a:close/>
              </a:path>
            </a:pathLst>
          </a:custGeom>
          <a:solidFill>
            <a:srgbClr val="91B121"/>
          </a:solidFill>
        </p:spPr>
        <p:txBody>
          <a:bodyPr wrap="square" lIns="0" tIns="0" rIns="0" bIns="0" rtlCol="0"/>
          <a:lstStyle/>
          <a:p>
            <a:endParaRPr/>
          </a:p>
        </p:txBody>
      </p:sp>
      <p:sp>
        <p:nvSpPr>
          <p:cNvPr id="43" name="object 43"/>
          <p:cNvSpPr/>
          <p:nvPr/>
        </p:nvSpPr>
        <p:spPr>
          <a:xfrm>
            <a:off x="7421371" y="3526421"/>
            <a:ext cx="972819" cy="114300"/>
          </a:xfrm>
          <a:custGeom>
            <a:avLst/>
            <a:gdLst/>
            <a:ahLst/>
            <a:cxnLst/>
            <a:rect l="l" t="t" r="r" b="b"/>
            <a:pathLst>
              <a:path w="972820" h="114300">
                <a:moveTo>
                  <a:pt x="114300" y="0"/>
                </a:moveTo>
                <a:lnTo>
                  <a:pt x="0" y="57150"/>
                </a:lnTo>
                <a:lnTo>
                  <a:pt x="114300" y="114300"/>
                </a:lnTo>
                <a:lnTo>
                  <a:pt x="114300" y="76200"/>
                </a:lnTo>
                <a:lnTo>
                  <a:pt x="95250" y="76200"/>
                </a:lnTo>
                <a:lnTo>
                  <a:pt x="95250" y="38100"/>
                </a:lnTo>
                <a:lnTo>
                  <a:pt x="114300" y="38099"/>
                </a:lnTo>
                <a:lnTo>
                  <a:pt x="114300" y="0"/>
                </a:lnTo>
                <a:close/>
              </a:path>
              <a:path w="972820" h="114300">
                <a:moveTo>
                  <a:pt x="114300" y="38099"/>
                </a:moveTo>
                <a:lnTo>
                  <a:pt x="95250" y="38100"/>
                </a:lnTo>
                <a:lnTo>
                  <a:pt x="95250" y="76200"/>
                </a:lnTo>
                <a:lnTo>
                  <a:pt x="114300" y="76199"/>
                </a:lnTo>
                <a:lnTo>
                  <a:pt x="114300" y="38099"/>
                </a:lnTo>
                <a:close/>
              </a:path>
              <a:path w="972820" h="114300">
                <a:moveTo>
                  <a:pt x="114300" y="76199"/>
                </a:moveTo>
                <a:lnTo>
                  <a:pt x="95250" y="76200"/>
                </a:lnTo>
                <a:lnTo>
                  <a:pt x="114300" y="76200"/>
                </a:lnTo>
                <a:close/>
              </a:path>
              <a:path w="972820" h="114300">
                <a:moveTo>
                  <a:pt x="972350" y="38098"/>
                </a:moveTo>
                <a:lnTo>
                  <a:pt x="114300" y="38099"/>
                </a:lnTo>
                <a:lnTo>
                  <a:pt x="114300" y="76199"/>
                </a:lnTo>
                <a:lnTo>
                  <a:pt x="972350" y="76198"/>
                </a:lnTo>
                <a:lnTo>
                  <a:pt x="972350" y="38098"/>
                </a:lnTo>
                <a:close/>
              </a:path>
            </a:pathLst>
          </a:custGeom>
          <a:solidFill>
            <a:srgbClr val="91B121"/>
          </a:solidFill>
        </p:spPr>
        <p:txBody>
          <a:bodyPr wrap="square" lIns="0" tIns="0" rIns="0" bIns="0" rtlCol="0"/>
          <a:lstStyle/>
          <a:p>
            <a:endParaRPr/>
          </a:p>
        </p:txBody>
      </p:sp>
      <p:sp>
        <p:nvSpPr>
          <p:cNvPr id="44" name="object 44"/>
          <p:cNvSpPr/>
          <p:nvPr/>
        </p:nvSpPr>
        <p:spPr>
          <a:xfrm>
            <a:off x="1474876" y="4964461"/>
            <a:ext cx="1996439" cy="1028700"/>
          </a:xfrm>
          <a:custGeom>
            <a:avLst/>
            <a:gdLst/>
            <a:ahLst/>
            <a:cxnLst/>
            <a:rect l="l" t="t" r="r" b="b"/>
            <a:pathLst>
              <a:path w="1996439" h="1028700">
                <a:moveTo>
                  <a:pt x="0" y="0"/>
                </a:moveTo>
                <a:lnTo>
                  <a:pt x="0" y="881742"/>
                </a:lnTo>
                <a:lnTo>
                  <a:pt x="3002" y="893227"/>
                </a:lnTo>
                <a:lnTo>
                  <a:pt x="46268" y="926100"/>
                </a:lnTo>
                <a:lnTo>
                  <a:pt x="101440" y="946371"/>
                </a:lnTo>
                <a:lnTo>
                  <a:pt x="175605" y="965021"/>
                </a:lnTo>
                <a:lnTo>
                  <a:pt x="219255" y="973657"/>
                </a:lnTo>
                <a:lnTo>
                  <a:pt x="266988" y="981790"/>
                </a:lnTo>
                <a:lnTo>
                  <a:pt x="318581" y="989387"/>
                </a:lnTo>
                <a:lnTo>
                  <a:pt x="373812" y="996416"/>
                </a:lnTo>
                <a:lnTo>
                  <a:pt x="432461" y="1002843"/>
                </a:lnTo>
                <a:lnTo>
                  <a:pt x="494304" y="1008637"/>
                </a:lnTo>
                <a:lnTo>
                  <a:pt x="559120" y="1013764"/>
                </a:lnTo>
                <a:lnTo>
                  <a:pt x="626688" y="1018192"/>
                </a:lnTo>
                <a:lnTo>
                  <a:pt x="696785" y="1021888"/>
                </a:lnTo>
                <a:lnTo>
                  <a:pt x="769189" y="1024819"/>
                </a:lnTo>
                <a:lnTo>
                  <a:pt x="843679" y="1026954"/>
                </a:lnTo>
                <a:lnTo>
                  <a:pt x="920032" y="1028259"/>
                </a:lnTo>
                <a:lnTo>
                  <a:pt x="998028" y="1028701"/>
                </a:lnTo>
                <a:lnTo>
                  <a:pt x="1076023" y="1028259"/>
                </a:lnTo>
                <a:lnTo>
                  <a:pt x="1152376" y="1026954"/>
                </a:lnTo>
                <a:lnTo>
                  <a:pt x="1226866" y="1024819"/>
                </a:lnTo>
                <a:lnTo>
                  <a:pt x="1299270" y="1021888"/>
                </a:lnTo>
                <a:lnTo>
                  <a:pt x="1369367" y="1018192"/>
                </a:lnTo>
                <a:lnTo>
                  <a:pt x="1436935" y="1013764"/>
                </a:lnTo>
                <a:lnTo>
                  <a:pt x="1501751" y="1008637"/>
                </a:lnTo>
                <a:lnTo>
                  <a:pt x="1563594" y="1002843"/>
                </a:lnTo>
                <a:lnTo>
                  <a:pt x="1622243" y="996416"/>
                </a:lnTo>
                <a:lnTo>
                  <a:pt x="1677474" y="989387"/>
                </a:lnTo>
                <a:lnTo>
                  <a:pt x="1729067" y="981790"/>
                </a:lnTo>
                <a:lnTo>
                  <a:pt x="1776799" y="973657"/>
                </a:lnTo>
                <a:lnTo>
                  <a:pt x="1820449" y="965021"/>
                </a:lnTo>
                <a:lnTo>
                  <a:pt x="1859795" y="955915"/>
                </a:lnTo>
                <a:lnTo>
                  <a:pt x="1924685" y="936422"/>
                </a:lnTo>
                <a:lnTo>
                  <a:pt x="1969696" y="915439"/>
                </a:lnTo>
                <a:lnTo>
                  <a:pt x="1996055" y="881742"/>
                </a:lnTo>
                <a:lnTo>
                  <a:pt x="1996055" y="146958"/>
                </a:lnTo>
                <a:lnTo>
                  <a:pt x="998028" y="146958"/>
                </a:lnTo>
                <a:lnTo>
                  <a:pt x="920032" y="146515"/>
                </a:lnTo>
                <a:lnTo>
                  <a:pt x="843679" y="145211"/>
                </a:lnTo>
                <a:lnTo>
                  <a:pt x="769189" y="143076"/>
                </a:lnTo>
                <a:lnTo>
                  <a:pt x="696785" y="140145"/>
                </a:lnTo>
                <a:lnTo>
                  <a:pt x="626688" y="136449"/>
                </a:lnTo>
                <a:lnTo>
                  <a:pt x="559120" y="132021"/>
                </a:lnTo>
                <a:lnTo>
                  <a:pt x="494304" y="126894"/>
                </a:lnTo>
                <a:lnTo>
                  <a:pt x="432461" y="121100"/>
                </a:lnTo>
                <a:lnTo>
                  <a:pt x="373812" y="114673"/>
                </a:lnTo>
                <a:lnTo>
                  <a:pt x="318581" y="107644"/>
                </a:lnTo>
                <a:lnTo>
                  <a:pt x="266988" y="100047"/>
                </a:lnTo>
                <a:lnTo>
                  <a:pt x="219255" y="91914"/>
                </a:lnTo>
                <a:lnTo>
                  <a:pt x="175605" y="83279"/>
                </a:lnTo>
                <a:lnTo>
                  <a:pt x="136260" y="74172"/>
                </a:lnTo>
                <a:lnTo>
                  <a:pt x="71369" y="54679"/>
                </a:lnTo>
                <a:lnTo>
                  <a:pt x="26358" y="33696"/>
                </a:lnTo>
                <a:lnTo>
                  <a:pt x="3002" y="11484"/>
                </a:lnTo>
                <a:lnTo>
                  <a:pt x="0" y="0"/>
                </a:lnTo>
                <a:close/>
              </a:path>
              <a:path w="1996439" h="1028700">
                <a:moveTo>
                  <a:pt x="1996055" y="0"/>
                </a:moveTo>
                <a:lnTo>
                  <a:pt x="1969696" y="33696"/>
                </a:lnTo>
                <a:lnTo>
                  <a:pt x="1924685" y="54679"/>
                </a:lnTo>
                <a:lnTo>
                  <a:pt x="1859795" y="74172"/>
                </a:lnTo>
                <a:lnTo>
                  <a:pt x="1820449" y="83279"/>
                </a:lnTo>
                <a:lnTo>
                  <a:pt x="1776799" y="91914"/>
                </a:lnTo>
                <a:lnTo>
                  <a:pt x="1729067" y="100047"/>
                </a:lnTo>
                <a:lnTo>
                  <a:pt x="1677474" y="107644"/>
                </a:lnTo>
                <a:lnTo>
                  <a:pt x="1622243" y="114673"/>
                </a:lnTo>
                <a:lnTo>
                  <a:pt x="1563594" y="121100"/>
                </a:lnTo>
                <a:lnTo>
                  <a:pt x="1501751" y="126894"/>
                </a:lnTo>
                <a:lnTo>
                  <a:pt x="1436935" y="132021"/>
                </a:lnTo>
                <a:lnTo>
                  <a:pt x="1369367" y="136449"/>
                </a:lnTo>
                <a:lnTo>
                  <a:pt x="1299270" y="140145"/>
                </a:lnTo>
                <a:lnTo>
                  <a:pt x="1226866" y="143076"/>
                </a:lnTo>
                <a:lnTo>
                  <a:pt x="1152376" y="145211"/>
                </a:lnTo>
                <a:lnTo>
                  <a:pt x="1076023" y="146515"/>
                </a:lnTo>
                <a:lnTo>
                  <a:pt x="998028" y="146958"/>
                </a:lnTo>
                <a:lnTo>
                  <a:pt x="1996055" y="146958"/>
                </a:lnTo>
                <a:lnTo>
                  <a:pt x="1996055" y="0"/>
                </a:lnTo>
                <a:close/>
              </a:path>
            </a:pathLst>
          </a:custGeom>
          <a:solidFill>
            <a:srgbClr val="B9394D"/>
          </a:solidFill>
        </p:spPr>
        <p:txBody>
          <a:bodyPr wrap="square" lIns="0" tIns="0" rIns="0" bIns="0" rtlCol="0"/>
          <a:lstStyle/>
          <a:p>
            <a:endParaRPr/>
          </a:p>
        </p:txBody>
      </p:sp>
      <p:sp>
        <p:nvSpPr>
          <p:cNvPr id="45" name="object 45"/>
          <p:cNvSpPr/>
          <p:nvPr/>
        </p:nvSpPr>
        <p:spPr>
          <a:xfrm>
            <a:off x="1474876" y="4817503"/>
            <a:ext cx="1996439" cy="294005"/>
          </a:xfrm>
          <a:custGeom>
            <a:avLst/>
            <a:gdLst/>
            <a:ahLst/>
            <a:cxnLst/>
            <a:rect l="l" t="t" r="r" b="b"/>
            <a:pathLst>
              <a:path w="1996439" h="294004">
                <a:moveTo>
                  <a:pt x="998028" y="0"/>
                </a:moveTo>
                <a:lnTo>
                  <a:pt x="920032" y="442"/>
                </a:lnTo>
                <a:lnTo>
                  <a:pt x="843679" y="1746"/>
                </a:lnTo>
                <a:lnTo>
                  <a:pt x="769189" y="3881"/>
                </a:lnTo>
                <a:lnTo>
                  <a:pt x="696785" y="6812"/>
                </a:lnTo>
                <a:lnTo>
                  <a:pt x="626688" y="10508"/>
                </a:lnTo>
                <a:lnTo>
                  <a:pt x="559120" y="14936"/>
                </a:lnTo>
                <a:lnTo>
                  <a:pt x="494304" y="20063"/>
                </a:lnTo>
                <a:lnTo>
                  <a:pt x="432461" y="25857"/>
                </a:lnTo>
                <a:lnTo>
                  <a:pt x="373812" y="32284"/>
                </a:lnTo>
                <a:lnTo>
                  <a:pt x="318581" y="39313"/>
                </a:lnTo>
                <a:lnTo>
                  <a:pt x="266988" y="46910"/>
                </a:lnTo>
                <a:lnTo>
                  <a:pt x="219255" y="55043"/>
                </a:lnTo>
                <a:lnTo>
                  <a:pt x="175605" y="63678"/>
                </a:lnTo>
                <a:lnTo>
                  <a:pt x="136260" y="72785"/>
                </a:lnTo>
                <a:lnTo>
                  <a:pt x="71369" y="92278"/>
                </a:lnTo>
                <a:lnTo>
                  <a:pt x="26358" y="113261"/>
                </a:lnTo>
                <a:lnTo>
                  <a:pt x="0" y="146958"/>
                </a:lnTo>
                <a:lnTo>
                  <a:pt x="3002" y="158442"/>
                </a:lnTo>
                <a:lnTo>
                  <a:pt x="46268" y="191315"/>
                </a:lnTo>
                <a:lnTo>
                  <a:pt x="101440" y="211586"/>
                </a:lnTo>
                <a:lnTo>
                  <a:pt x="175605" y="230237"/>
                </a:lnTo>
                <a:lnTo>
                  <a:pt x="219255" y="238873"/>
                </a:lnTo>
                <a:lnTo>
                  <a:pt x="266988" y="247005"/>
                </a:lnTo>
                <a:lnTo>
                  <a:pt x="318581" y="254602"/>
                </a:lnTo>
                <a:lnTo>
                  <a:pt x="373812" y="261631"/>
                </a:lnTo>
                <a:lnTo>
                  <a:pt x="432461" y="268058"/>
                </a:lnTo>
                <a:lnTo>
                  <a:pt x="494304" y="273852"/>
                </a:lnTo>
                <a:lnTo>
                  <a:pt x="559120" y="278979"/>
                </a:lnTo>
                <a:lnTo>
                  <a:pt x="626688" y="283407"/>
                </a:lnTo>
                <a:lnTo>
                  <a:pt x="696785" y="287103"/>
                </a:lnTo>
                <a:lnTo>
                  <a:pt x="769189" y="290034"/>
                </a:lnTo>
                <a:lnTo>
                  <a:pt x="843679" y="292169"/>
                </a:lnTo>
                <a:lnTo>
                  <a:pt x="920032" y="293473"/>
                </a:lnTo>
                <a:lnTo>
                  <a:pt x="998028" y="293916"/>
                </a:lnTo>
                <a:lnTo>
                  <a:pt x="1076023" y="293473"/>
                </a:lnTo>
                <a:lnTo>
                  <a:pt x="1152376" y="292169"/>
                </a:lnTo>
                <a:lnTo>
                  <a:pt x="1226866" y="290034"/>
                </a:lnTo>
                <a:lnTo>
                  <a:pt x="1299270" y="287103"/>
                </a:lnTo>
                <a:lnTo>
                  <a:pt x="1369367" y="283407"/>
                </a:lnTo>
                <a:lnTo>
                  <a:pt x="1436935" y="278979"/>
                </a:lnTo>
                <a:lnTo>
                  <a:pt x="1501751" y="273852"/>
                </a:lnTo>
                <a:lnTo>
                  <a:pt x="1563594" y="268058"/>
                </a:lnTo>
                <a:lnTo>
                  <a:pt x="1622243" y="261631"/>
                </a:lnTo>
                <a:lnTo>
                  <a:pt x="1677474" y="254602"/>
                </a:lnTo>
                <a:lnTo>
                  <a:pt x="1729067" y="247005"/>
                </a:lnTo>
                <a:lnTo>
                  <a:pt x="1776799" y="238873"/>
                </a:lnTo>
                <a:lnTo>
                  <a:pt x="1820449" y="230237"/>
                </a:lnTo>
                <a:lnTo>
                  <a:pt x="1859795" y="221130"/>
                </a:lnTo>
                <a:lnTo>
                  <a:pt x="1924685" y="201637"/>
                </a:lnTo>
                <a:lnTo>
                  <a:pt x="1969696" y="180654"/>
                </a:lnTo>
                <a:lnTo>
                  <a:pt x="1996055" y="146958"/>
                </a:lnTo>
                <a:lnTo>
                  <a:pt x="1993052" y="135473"/>
                </a:lnTo>
                <a:lnTo>
                  <a:pt x="1949787" y="102600"/>
                </a:lnTo>
                <a:lnTo>
                  <a:pt x="1894614" y="82329"/>
                </a:lnTo>
                <a:lnTo>
                  <a:pt x="1820449" y="63678"/>
                </a:lnTo>
                <a:lnTo>
                  <a:pt x="1776799" y="55043"/>
                </a:lnTo>
                <a:lnTo>
                  <a:pt x="1729067" y="46910"/>
                </a:lnTo>
                <a:lnTo>
                  <a:pt x="1677474" y="39313"/>
                </a:lnTo>
                <a:lnTo>
                  <a:pt x="1622243" y="32284"/>
                </a:lnTo>
                <a:lnTo>
                  <a:pt x="1563594" y="25857"/>
                </a:lnTo>
                <a:lnTo>
                  <a:pt x="1501751" y="20063"/>
                </a:lnTo>
                <a:lnTo>
                  <a:pt x="1436935" y="14936"/>
                </a:lnTo>
                <a:lnTo>
                  <a:pt x="1369367" y="10508"/>
                </a:lnTo>
                <a:lnTo>
                  <a:pt x="1299270" y="6812"/>
                </a:lnTo>
                <a:lnTo>
                  <a:pt x="1226866" y="3881"/>
                </a:lnTo>
                <a:lnTo>
                  <a:pt x="1152376" y="1746"/>
                </a:lnTo>
                <a:lnTo>
                  <a:pt x="1076023" y="442"/>
                </a:lnTo>
                <a:lnTo>
                  <a:pt x="998028" y="0"/>
                </a:lnTo>
                <a:close/>
              </a:path>
            </a:pathLst>
          </a:custGeom>
          <a:solidFill>
            <a:srgbClr val="D58894"/>
          </a:solidFill>
        </p:spPr>
        <p:txBody>
          <a:bodyPr wrap="square" lIns="0" tIns="0" rIns="0" bIns="0" rtlCol="0"/>
          <a:lstStyle/>
          <a:p>
            <a:endParaRPr/>
          </a:p>
        </p:txBody>
      </p:sp>
      <p:sp>
        <p:nvSpPr>
          <p:cNvPr id="46" name="object 46"/>
          <p:cNvSpPr/>
          <p:nvPr/>
        </p:nvSpPr>
        <p:spPr>
          <a:xfrm>
            <a:off x="5097970" y="4964461"/>
            <a:ext cx="1996439" cy="1028700"/>
          </a:xfrm>
          <a:custGeom>
            <a:avLst/>
            <a:gdLst/>
            <a:ahLst/>
            <a:cxnLst/>
            <a:rect l="l" t="t" r="r" b="b"/>
            <a:pathLst>
              <a:path w="1996440" h="1028700">
                <a:moveTo>
                  <a:pt x="0" y="0"/>
                </a:moveTo>
                <a:lnTo>
                  <a:pt x="0" y="881742"/>
                </a:lnTo>
                <a:lnTo>
                  <a:pt x="3002" y="893227"/>
                </a:lnTo>
                <a:lnTo>
                  <a:pt x="46268" y="926100"/>
                </a:lnTo>
                <a:lnTo>
                  <a:pt x="101440" y="946371"/>
                </a:lnTo>
                <a:lnTo>
                  <a:pt x="175605" y="965021"/>
                </a:lnTo>
                <a:lnTo>
                  <a:pt x="219255" y="973657"/>
                </a:lnTo>
                <a:lnTo>
                  <a:pt x="266988" y="981790"/>
                </a:lnTo>
                <a:lnTo>
                  <a:pt x="318581" y="989387"/>
                </a:lnTo>
                <a:lnTo>
                  <a:pt x="373812" y="996416"/>
                </a:lnTo>
                <a:lnTo>
                  <a:pt x="432461" y="1002843"/>
                </a:lnTo>
                <a:lnTo>
                  <a:pt x="494304" y="1008637"/>
                </a:lnTo>
                <a:lnTo>
                  <a:pt x="559120" y="1013764"/>
                </a:lnTo>
                <a:lnTo>
                  <a:pt x="626688" y="1018192"/>
                </a:lnTo>
                <a:lnTo>
                  <a:pt x="696785" y="1021888"/>
                </a:lnTo>
                <a:lnTo>
                  <a:pt x="769189" y="1024819"/>
                </a:lnTo>
                <a:lnTo>
                  <a:pt x="843679" y="1026954"/>
                </a:lnTo>
                <a:lnTo>
                  <a:pt x="920032" y="1028259"/>
                </a:lnTo>
                <a:lnTo>
                  <a:pt x="998028" y="1028701"/>
                </a:lnTo>
                <a:lnTo>
                  <a:pt x="1076023" y="1028259"/>
                </a:lnTo>
                <a:lnTo>
                  <a:pt x="1152376" y="1026954"/>
                </a:lnTo>
                <a:lnTo>
                  <a:pt x="1226866" y="1024819"/>
                </a:lnTo>
                <a:lnTo>
                  <a:pt x="1299270" y="1021888"/>
                </a:lnTo>
                <a:lnTo>
                  <a:pt x="1369367" y="1018192"/>
                </a:lnTo>
                <a:lnTo>
                  <a:pt x="1436935" y="1013764"/>
                </a:lnTo>
                <a:lnTo>
                  <a:pt x="1501751" y="1008637"/>
                </a:lnTo>
                <a:lnTo>
                  <a:pt x="1563594" y="1002843"/>
                </a:lnTo>
                <a:lnTo>
                  <a:pt x="1622243" y="996416"/>
                </a:lnTo>
                <a:lnTo>
                  <a:pt x="1677474" y="989387"/>
                </a:lnTo>
                <a:lnTo>
                  <a:pt x="1729067" y="981790"/>
                </a:lnTo>
                <a:lnTo>
                  <a:pt x="1776799" y="973657"/>
                </a:lnTo>
                <a:lnTo>
                  <a:pt x="1820449" y="965021"/>
                </a:lnTo>
                <a:lnTo>
                  <a:pt x="1859795" y="955915"/>
                </a:lnTo>
                <a:lnTo>
                  <a:pt x="1924685" y="936422"/>
                </a:lnTo>
                <a:lnTo>
                  <a:pt x="1969696" y="915439"/>
                </a:lnTo>
                <a:lnTo>
                  <a:pt x="1996055" y="881742"/>
                </a:lnTo>
                <a:lnTo>
                  <a:pt x="1996055" y="146958"/>
                </a:lnTo>
                <a:lnTo>
                  <a:pt x="998028" y="146958"/>
                </a:lnTo>
                <a:lnTo>
                  <a:pt x="920032" y="146515"/>
                </a:lnTo>
                <a:lnTo>
                  <a:pt x="843679" y="145211"/>
                </a:lnTo>
                <a:lnTo>
                  <a:pt x="769189" y="143076"/>
                </a:lnTo>
                <a:lnTo>
                  <a:pt x="696785" y="140145"/>
                </a:lnTo>
                <a:lnTo>
                  <a:pt x="626688" y="136449"/>
                </a:lnTo>
                <a:lnTo>
                  <a:pt x="559120" y="132021"/>
                </a:lnTo>
                <a:lnTo>
                  <a:pt x="494304" y="126894"/>
                </a:lnTo>
                <a:lnTo>
                  <a:pt x="432461" y="121100"/>
                </a:lnTo>
                <a:lnTo>
                  <a:pt x="373812" y="114673"/>
                </a:lnTo>
                <a:lnTo>
                  <a:pt x="318581" y="107644"/>
                </a:lnTo>
                <a:lnTo>
                  <a:pt x="266988" y="100047"/>
                </a:lnTo>
                <a:lnTo>
                  <a:pt x="219255" y="91914"/>
                </a:lnTo>
                <a:lnTo>
                  <a:pt x="175605" y="83279"/>
                </a:lnTo>
                <a:lnTo>
                  <a:pt x="136260" y="74172"/>
                </a:lnTo>
                <a:lnTo>
                  <a:pt x="71369" y="54679"/>
                </a:lnTo>
                <a:lnTo>
                  <a:pt x="26358" y="33696"/>
                </a:lnTo>
                <a:lnTo>
                  <a:pt x="3002" y="11484"/>
                </a:lnTo>
                <a:lnTo>
                  <a:pt x="0" y="0"/>
                </a:lnTo>
                <a:close/>
              </a:path>
              <a:path w="1996440" h="1028700">
                <a:moveTo>
                  <a:pt x="1996055" y="0"/>
                </a:moveTo>
                <a:lnTo>
                  <a:pt x="1969696" y="33696"/>
                </a:lnTo>
                <a:lnTo>
                  <a:pt x="1924685" y="54679"/>
                </a:lnTo>
                <a:lnTo>
                  <a:pt x="1859795" y="74172"/>
                </a:lnTo>
                <a:lnTo>
                  <a:pt x="1820449" y="83279"/>
                </a:lnTo>
                <a:lnTo>
                  <a:pt x="1776799" y="91914"/>
                </a:lnTo>
                <a:lnTo>
                  <a:pt x="1729067" y="100047"/>
                </a:lnTo>
                <a:lnTo>
                  <a:pt x="1677474" y="107644"/>
                </a:lnTo>
                <a:lnTo>
                  <a:pt x="1622243" y="114673"/>
                </a:lnTo>
                <a:lnTo>
                  <a:pt x="1563594" y="121100"/>
                </a:lnTo>
                <a:lnTo>
                  <a:pt x="1501751" y="126894"/>
                </a:lnTo>
                <a:lnTo>
                  <a:pt x="1436935" y="132021"/>
                </a:lnTo>
                <a:lnTo>
                  <a:pt x="1369367" y="136449"/>
                </a:lnTo>
                <a:lnTo>
                  <a:pt x="1299270" y="140145"/>
                </a:lnTo>
                <a:lnTo>
                  <a:pt x="1226866" y="143076"/>
                </a:lnTo>
                <a:lnTo>
                  <a:pt x="1152376" y="145211"/>
                </a:lnTo>
                <a:lnTo>
                  <a:pt x="1076023" y="146515"/>
                </a:lnTo>
                <a:lnTo>
                  <a:pt x="998028" y="146958"/>
                </a:lnTo>
                <a:lnTo>
                  <a:pt x="1996055" y="146958"/>
                </a:lnTo>
                <a:lnTo>
                  <a:pt x="1996055" y="0"/>
                </a:lnTo>
                <a:close/>
              </a:path>
            </a:pathLst>
          </a:custGeom>
          <a:solidFill>
            <a:srgbClr val="B9394D"/>
          </a:solidFill>
        </p:spPr>
        <p:txBody>
          <a:bodyPr wrap="square" lIns="0" tIns="0" rIns="0" bIns="0" rtlCol="0"/>
          <a:lstStyle/>
          <a:p>
            <a:endParaRPr/>
          </a:p>
        </p:txBody>
      </p:sp>
      <p:sp>
        <p:nvSpPr>
          <p:cNvPr id="47" name="object 47"/>
          <p:cNvSpPr/>
          <p:nvPr/>
        </p:nvSpPr>
        <p:spPr>
          <a:xfrm>
            <a:off x="5097970" y="4817503"/>
            <a:ext cx="1996439" cy="294005"/>
          </a:xfrm>
          <a:custGeom>
            <a:avLst/>
            <a:gdLst/>
            <a:ahLst/>
            <a:cxnLst/>
            <a:rect l="l" t="t" r="r" b="b"/>
            <a:pathLst>
              <a:path w="1996440" h="294004">
                <a:moveTo>
                  <a:pt x="998028" y="0"/>
                </a:moveTo>
                <a:lnTo>
                  <a:pt x="920032" y="442"/>
                </a:lnTo>
                <a:lnTo>
                  <a:pt x="843679" y="1746"/>
                </a:lnTo>
                <a:lnTo>
                  <a:pt x="769189" y="3881"/>
                </a:lnTo>
                <a:lnTo>
                  <a:pt x="696785" y="6812"/>
                </a:lnTo>
                <a:lnTo>
                  <a:pt x="626688" y="10508"/>
                </a:lnTo>
                <a:lnTo>
                  <a:pt x="559120" y="14936"/>
                </a:lnTo>
                <a:lnTo>
                  <a:pt x="494304" y="20063"/>
                </a:lnTo>
                <a:lnTo>
                  <a:pt x="432461" y="25857"/>
                </a:lnTo>
                <a:lnTo>
                  <a:pt x="373812" y="32284"/>
                </a:lnTo>
                <a:lnTo>
                  <a:pt x="318581" y="39313"/>
                </a:lnTo>
                <a:lnTo>
                  <a:pt x="266988" y="46910"/>
                </a:lnTo>
                <a:lnTo>
                  <a:pt x="219255" y="55043"/>
                </a:lnTo>
                <a:lnTo>
                  <a:pt x="175605" y="63678"/>
                </a:lnTo>
                <a:lnTo>
                  <a:pt x="136260" y="72785"/>
                </a:lnTo>
                <a:lnTo>
                  <a:pt x="71369" y="92278"/>
                </a:lnTo>
                <a:lnTo>
                  <a:pt x="26358" y="113261"/>
                </a:lnTo>
                <a:lnTo>
                  <a:pt x="0" y="146958"/>
                </a:lnTo>
                <a:lnTo>
                  <a:pt x="3002" y="158442"/>
                </a:lnTo>
                <a:lnTo>
                  <a:pt x="46268" y="191315"/>
                </a:lnTo>
                <a:lnTo>
                  <a:pt x="101440" y="211586"/>
                </a:lnTo>
                <a:lnTo>
                  <a:pt x="175605" y="230237"/>
                </a:lnTo>
                <a:lnTo>
                  <a:pt x="219255" y="238873"/>
                </a:lnTo>
                <a:lnTo>
                  <a:pt x="266988" y="247005"/>
                </a:lnTo>
                <a:lnTo>
                  <a:pt x="318581" y="254602"/>
                </a:lnTo>
                <a:lnTo>
                  <a:pt x="373812" y="261631"/>
                </a:lnTo>
                <a:lnTo>
                  <a:pt x="432461" y="268058"/>
                </a:lnTo>
                <a:lnTo>
                  <a:pt x="494304" y="273852"/>
                </a:lnTo>
                <a:lnTo>
                  <a:pt x="559120" y="278979"/>
                </a:lnTo>
                <a:lnTo>
                  <a:pt x="626688" y="283407"/>
                </a:lnTo>
                <a:lnTo>
                  <a:pt x="696785" y="287103"/>
                </a:lnTo>
                <a:lnTo>
                  <a:pt x="769189" y="290034"/>
                </a:lnTo>
                <a:lnTo>
                  <a:pt x="843679" y="292169"/>
                </a:lnTo>
                <a:lnTo>
                  <a:pt x="920032" y="293473"/>
                </a:lnTo>
                <a:lnTo>
                  <a:pt x="998028" y="293916"/>
                </a:lnTo>
                <a:lnTo>
                  <a:pt x="1076023" y="293473"/>
                </a:lnTo>
                <a:lnTo>
                  <a:pt x="1152376" y="292169"/>
                </a:lnTo>
                <a:lnTo>
                  <a:pt x="1226866" y="290034"/>
                </a:lnTo>
                <a:lnTo>
                  <a:pt x="1299270" y="287103"/>
                </a:lnTo>
                <a:lnTo>
                  <a:pt x="1369367" y="283407"/>
                </a:lnTo>
                <a:lnTo>
                  <a:pt x="1436935" y="278979"/>
                </a:lnTo>
                <a:lnTo>
                  <a:pt x="1501751" y="273852"/>
                </a:lnTo>
                <a:lnTo>
                  <a:pt x="1563594" y="268058"/>
                </a:lnTo>
                <a:lnTo>
                  <a:pt x="1622243" y="261631"/>
                </a:lnTo>
                <a:lnTo>
                  <a:pt x="1677474" y="254602"/>
                </a:lnTo>
                <a:lnTo>
                  <a:pt x="1729067" y="247005"/>
                </a:lnTo>
                <a:lnTo>
                  <a:pt x="1776799" y="238873"/>
                </a:lnTo>
                <a:lnTo>
                  <a:pt x="1820449" y="230237"/>
                </a:lnTo>
                <a:lnTo>
                  <a:pt x="1859795" y="221130"/>
                </a:lnTo>
                <a:lnTo>
                  <a:pt x="1924685" y="201637"/>
                </a:lnTo>
                <a:lnTo>
                  <a:pt x="1969696" y="180654"/>
                </a:lnTo>
                <a:lnTo>
                  <a:pt x="1996055" y="146958"/>
                </a:lnTo>
                <a:lnTo>
                  <a:pt x="1993052" y="135473"/>
                </a:lnTo>
                <a:lnTo>
                  <a:pt x="1949787" y="102600"/>
                </a:lnTo>
                <a:lnTo>
                  <a:pt x="1894614" y="82329"/>
                </a:lnTo>
                <a:lnTo>
                  <a:pt x="1820449" y="63678"/>
                </a:lnTo>
                <a:lnTo>
                  <a:pt x="1776799" y="55043"/>
                </a:lnTo>
                <a:lnTo>
                  <a:pt x="1729067" y="46910"/>
                </a:lnTo>
                <a:lnTo>
                  <a:pt x="1677474" y="39313"/>
                </a:lnTo>
                <a:lnTo>
                  <a:pt x="1622243" y="32284"/>
                </a:lnTo>
                <a:lnTo>
                  <a:pt x="1563594" y="25857"/>
                </a:lnTo>
                <a:lnTo>
                  <a:pt x="1501751" y="20063"/>
                </a:lnTo>
                <a:lnTo>
                  <a:pt x="1436935" y="14936"/>
                </a:lnTo>
                <a:lnTo>
                  <a:pt x="1369367" y="10508"/>
                </a:lnTo>
                <a:lnTo>
                  <a:pt x="1299270" y="6812"/>
                </a:lnTo>
                <a:lnTo>
                  <a:pt x="1226866" y="3881"/>
                </a:lnTo>
                <a:lnTo>
                  <a:pt x="1152376" y="1746"/>
                </a:lnTo>
                <a:lnTo>
                  <a:pt x="1076023" y="442"/>
                </a:lnTo>
                <a:lnTo>
                  <a:pt x="998028" y="0"/>
                </a:lnTo>
                <a:close/>
              </a:path>
            </a:pathLst>
          </a:custGeom>
          <a:solidFill>
            <a:srgbClr val="D58894"/>
          </a:solidFill>
        </p:spPr>
        <p:txBody>
          <a:bodyPr wrap="square" lIns="0" tIns="0" rIns="0" bIns="0" rtlCol="0"/>
          <a:lstStyle/>
          <a:p>
            <a:endParaRPr/>
          </a:p>
        </p:txBody>
      </p:sp>
      <p:sp>
        <p:nvSpPr>
          <p:cNvPr id="48" name="object 48"/>
          <p:cNvSpPr/>
          <p:nvPr/>
        </p:nvSpPr>
        <p:spPr>
          <a:xfrm>
            <a:off x="8721063" y="4964461"/>
            <a:ext cx="1996439" cy="1028700"/>
          </a:xfrm>
          <a:custGeom>
            <a:avLst/>
            <a:gdLst/>
            <a:ahLst/>
            <a:cxnLst/>
            <a:rect l="l" t="t" r="r" b="b"/>
            <a:pathLst>
              <a:path w="1996440" h="1028700">
                <a:moveTo>
                  <a:pt x="0" y="0"/>
                </a:moveTo>
                <a:lnTo>
                  <a:pt x="0" y="881742"/>
                </a:lnTo>
                <a:lnTo>
                  <a:pt x="3002" y="893226"/>
                </a:lnTo>
                <a:lnTo>
                  <a:pt x="46268" y="926099"/>
                </a:lnTo>
                <a:lnTo>
                  <a:pt x="101440" y="946370"/>
                </a:lnTo>
                <a:lnTo>
                  <a:pt x="175605" y="965021"/>
                </a:lnTo>
                <a:lnTo>
                  <a:pt x="219255" y="973657"/>
                </a:lnTo>
                <a:lnTo>
                  <a:pt x="266988" y="981789"/>
                </a:lnTo>
                <a:lnTo>
                  <a:pt x="318581" y="989386"/>
                </a:lnTo>
                <a:lnTo>
                  <a:pt x="373812" y="996415"/>
                </a:lnTo>
                <a:lnTo>
                  <a:pt x="432461" y="1002842"/>
                </a:lnTo>
                <a:lnTo>
                  <a:pt x="494304" y="1008636"/>
                </a:lnTo>
                <a:lnTo>
                  <a:pt x="559120" y="1013763"/>
                </a:lnTo>
                <a:lnTo>
                  <a:pt x="626688" y="1018191"/>
                </a:lnTo>
                <a:lnTo>
                  <a:pt x="696785" y="1021887"/>
                </a:lnTo>
                <a:lnTo>
                  <a:pt x="769189" y="1024819"/>
                </a:lnTo>
                <a:lnTo>
                  <a:pt x="843679" y="1026953"/>
                </a:lnTo>
                <a:lnTo>
                  <a:pt x="920032" y="1028258"/>
                </a:lnTo>
                <a:lnTo>
                  <a:pt x="998028" y="1028700"/>
                </a:lnTo>
                <a:lnTo>
                  <a:pt x="1076023" y="1028258"/>
                </a:lnTo>
                <a:lnTo>
                  <a:pt x="1152376" y="1026953"/>
                </a:lnTo>
                <a:lnTo>
                  <a:pt x="1226866" y="1024819"/>
                </a:lnTo>
                <a:lnTo>
                  <a:pt x="1299270" y="1021887"/>
                </a:lnTo>
                <a:lnTo>
                  <a:pt x="1369367" y="1018191"/>
                </a:lnTo>
                <a:lnTo>
                  <a:pt x="1436935" y="1013763"/>
                </a:lnTo>
                <a:lnTo>
                  <a:pt x="1501751" y="1008636"/>
                </a:lnTo>
                <a:lnTo>
                  <a:pt x="1563594" y="1002842"/>
                </a:lnTo>
                <a:lnTo>
                  <a:pt x="1622243" y="996415"/>
                </a:lnTo>
                <a:lnTo>
                  <a:pt x="1677474" y="989386"/>
                </a:lnTo>
                <a:lnTo>
                  <a:pt x="1729067" y="981789"/>
                </a:lnTo>
                <a:lnTo>
                  <a:pt x="1776799" y="973657"/>
                </a:lnTo>
                <a:lnTo>
                  <a:pt x="1820449" y="965021"/>
                </a:lnTo>
                <a:lnTo>
                  <a:pt x="1859795" y="955914"/>
                </a:lnTo>
                <a:lnTo>
                  <a:pt x="1924685" y="936421"/>
                </a:lnTo>
                <a:lnTo>
                  <a:pt x="1969696" y="915438"/>
                </a:lnTo>
                <a:lnTo>
                  <a:pt x="1996055" y="881742"/>
                </a:lnTo>
                <a:lnTo>
                  <a:pt x="1996055" y="146958"/>
                </a:lnTo>
                <a:lnTo>
                  <a:pt x="998028" y="146958"/>
                </a:lnTo>
                <a:lnTo>
                  <a:pt x="920032" y="146515"/>
                </a:lnTo>
                <a:lnTo>
                  <a:pt x="843679" y="145211"/>
                </a:lnTo>
                <a:lnTo>
                  <a:pt x="769189" y="143076"/>
                </a:lnTo>
                <a:lnTo>
                  <a:pt x="696785" y="140145"/>
                </a:lnTo>
                <a:lnTo>
                  <a:pt x="626688" y="136448"/>
                </a:lnTo>
                <a:lnTo>
                  <a:pt x="559120" y="132020"/>
                </a:lnTo>
                <a:lnTo>
                  <a:pt x="494304" y="126893"/>
                </a:lnTo>
                <a:lnTo>
                  <a:pt x="432461" y="121100"/>
                </a:lnTo>
                <a:lnTo>
                  <a:pt x="373812" y="114672"/>
                </a:lnTo>
                <a:lnTo>
                  <a:pt x="318581" y="107644"/>
                </a:lnTo>
                <a:lnTo>
                  <a:pt x="266988" y="100047"/>
                </a:lnTo>
                <a:lnTo>
                  <a:pt x="219255" y="91914"/>
                </a:lnTo>
                <a:lnTo>
                  <a:pt x="175605" y="83278"/>
                </a:lnTo>
                <a:lnTo>
                  <a:pt x="136260" y="74172"/>
                </a:lnTo>
                <a:lnTo>
                  <a:pt x="71369" y="54678"/>
                </a:lnTo>
                <a:lnTo>
                  <a:pt x="26358" y="33695"/>
                </a:lnTo>
                <a:lnTo>
                  <a:pt x="3002" y="11484"/>
                </a:lnTo>
                <a:lnTo>
                  <a:pt x="0" y="0"/>
                </a:lnTo>
                <a:close/>
              </a:path>
              <a:path w="1996440" h="1028700">
                <a:moveTo>
                  <a:pt x="1996055" y="0"/>
                </a:moveTo>
                <a:lnTo>
                  <a:pt x="1969696" y="33695"/>
                </a:lnTo>
                <a:lnTo>
                  <a:pt x="1924685" y="54678"/>
                </a:lnTo>
                <a:lnTo>
                  <a:pt x="1859795" y="74172"/>
                </a:lnTo>
                <a:lnTo>
                  <a:pt x="1820449" y="83278"/>
                </a:lnTo>
                <a:lnTo>
                  <a:pt x="1776799" y="91914"/>
                </a:lnTo>
                <a:lnTo>
                  <a:pt x="1729067" y="100047"/>
                </a:lnTo>
                <a:lnTo>
                  <a:pt x="1677474" y="107644"/>
                </a:lnTo>
                <a:lnTo>
                  <a:pt x="1622243" y="114672"/>
                </a:lnTo>
                <a:lnTo>
                  <a:pt x="1563594" y="121100"/>
                </a:lnTo>
                <a:lnTo>
                  <a:pt x="1501751" y="126893"/>
                </a:lnTo>
                <a:lnTo>
                  <a:pt x="1436935" y="132020"/>
                </a:lnTo>
                <a:lnTo>
                  <a:pt x="1369367" y="136448"/>
                </a:lnTo>
                <a:lnTo>
                  <a:pt x="1299270" y="140145"/>
                </a:lnTo>
                <a:lnTo>
                  <a:pt x="1226866" y="143076"/>
                </a:lnTo>
                <a:lnTo>
                  <a:pt x="1152376" y="145211"/>
                </a:lnTo>
                <a:lnTo>
                  <a:pt x="1076023" y="146515"/>
                </a:lnTo>
                <a:lnTo>
                  <a:pt x="998028" y="146958"/>
                </a:lnTo>
                <a:lnTo>
                  <a:pt x="1996055" y="146958"/>
                </a:lnTo>
                <a:lnTo>
                  <a:pt x="1996055" y="0"/>
                </a:lnTo>
                <a:close/>
              </a:path>
            </a:pathLst>
          </a:custGeom>
          <a:solidFill>
            <a:srgbClr val="B9394D"/>
          </a:solidFill>
        </p:spPr>
        <p:txBody>
          <a:bodyPr wrap="square" lIns="0" tIns="0" rIns="0" bIns="0" rtlCol="0"/>
          <a:lstStyle/>
          <a:p>
            <a:endParaRPr/>
          </a:p>
        </p:txBody>
      </p:sp>
      <p:sp>
        <p:nvSpPr>
          <p:cNvPr id="49" name="object 49"/>
          <p:cNvSpPr/>
          <p:nvPr/>
        </p:nvSpPr>
        <p:spPr>
          <a:xfrm>
            <a:off x="8721063" y="4817502"/>
            <a:ext cx="1996439" cy="294005"/>
          </a:xfrm>
          <a:custGeom>
            <a:avLst/>
            <a:gdLst/>
            <a:ahLst/>
            <a:cxnLst/>
            <a:rect l="l" t="t" r="r" b="b"/>
            <a:pathLst>
              <a:path w="1996440" h="294004">
                <a:moveTo>
                  <a:pt x="998028" y="0"/>
                </a:moveTo>
                <a:lnTo>
                  <a:pt x="920032" y="442"/>
                </a:lnTo>
                <a:lnTo>
                  <a:pt x="843679" y="1746"/>
                </a:lnTo>
                <a:lnTo>
                  <a:pt x="769189" y="3881"/>
                </a:lnTo>
                <a:lnTo>
                  <a:pt x="696785" y="6812"/>
                </a:lnTo>
                <a:lnTo>
                  <a:pt x="626688" y="10509"/>
                </a:lnTo>
                <a:lnTo>
                  <a:pt x="559120" y="14937"/>
                </a:lnTo>
                <a:lnTo>
                  <a:pt x="494304" y="20064"/>
                </a:lnTo>
                <a:lnTo>
                  <a:pt x="432461" y="25857"/>
                </a:lnTo>
                <a:lnTo>
                  <a:pt x="373812" y="32285"/>
                </a:lnTo>
                <a:lnTo>
                  <a:pt x="318581" y="39313"/>
                </a:lnTo>
                <a:lnTo>
                  <a:pt x="266988" y="46911"/>
                </a:lnTo>
                <a:lnTo>
                  <a:pt x="219255" y="55043"/>
                </a:lnTo>
                <a:lnTo>
                  <a:pt x="175605" y="63679"/>
                </a:lnTo>
                <a:lnTo>
                  <a:pt x="136260" y="72786"/>
                </a:lnTo>
                <a:lnTo>
                  <a:pt x="71369" y="92279"/>
                </a:lnTo>
                <a:lnTo>
                  <a:pt x="26358" y="113262"/>
                </a:lnTo>
                <a:lnTo>
                  <a:pt x="0" y="146959"/>
                </a:lnTo>
                <a:lnTo>
                  <a:pt x="3002" y="158443"/>
                </a:lnTo>
                <a:lnTo>
                  <a:pt x="46268" y="191316"/>
                </a:lnTo>
                <a:lnTo>
                  <a:pt x="101440" y="211587"/>
                </a:lnTo>
                <a:lnTo>
                  <a:pt x="175605" y="230237"/>
                </a:lnTo>
                <a:lnTo>
                  <a:pt x="219255" y="238873"/>
                </a:lnTo>
                <a:lnTo>
                  <a:pt x="266988" y="247006"/>
                </a:lnTo>
                <a:lnTo>
                  <a:pt x="318581" y="254603"/>
                </a:lnTo>
                <a:lnTo>
                  <a:pt x="373812" y="261632"/>
                </a:lnTo>
                <a:lnTo>
                  <a:pt x="432461" y="268059"/>
                </a:lnTo>
                <a:lnTo>
                  <a:pt x="494304" y="273853"/>
                </a:lnTo>
                <a:lnTo>
                  <a:pt x="559120" y="278980"/>
                </a:lnTo>
                <a:lnTo>
                  <a:pt x="626688" y="283408"/>
                </a:lnTo>
                <a:lnTo>
                  <a:pt x="696785" y="287104"/>
                </a:lnTo>
                <a:lnTo>
                  <a:pt x="769189" y="290036"/>
                </a:lnTo>
                <a:lnTo>
                  <a:pt x="843679" y="292170"/>
                </a:lnTo>
                <a:lnTo>
                  <a:pt x="920032" y="293475"/>
                </a:lnTo>
                <a:lnTo>
                  <a:pt x="998028" y="293917"/>
                </a:lnTo>
                <a:lnTo>
                  <a:pt x="1076023" y="293475"/>
                </a:lnTo>
                <a:lnTo>
                  <a:pt x="1152376" y="292170"/>
                </a:lnTo>
                <a:lnTo>
                  <a:pt x="1226866" y="290036"/>
                </a:lnTo>
                <a:lnTo>
                  <a:pt x="1299270" y="287104"/>
                </a:lnTo>
                <a:lnTo>
                  <a:pt x="1369367" y="283408"/>
                </a:lnTo>
                <a:lnTo>
                  <a:pt x="1436935" y="278980"/>
                </a:lnTo>
                <a:lnTo>
                  <a:pt x="1501751" y="273853"/>
                </a:lnTo>
                <a:lnTo>
                  <a:pt x="1563594" y="268059"/>
                </a:lnTo>
                <a:lnTo>
                  <a:pt x="1622243" y="261632"/>
                </a:lnTo>
                <a:lnTo>
                  <a:pt x="1677474" y="254603"/>
                </a:lnTo>
                <a:lnTo>
                  <a:pt x="1729067" y="247006"/>
                </a:lnTo>
                <a:lnTo>
                  <a:pt x="1776799" y="238873"/>
                </a:lnTo>
                <a:lnTo>
                  <a:pt x="1820449" y="230237"/>
                </a:lnTo>
                <a:lnTo>
                  <a:pt x="1859795" y="221131"/>
                </a:lnTo>
                <a:lnTo>
                  <a:pt x="1924685" y="201638"/>
                </a:lnTo>
                <a:lnTo>
                  <a:pt x="1969696" y="180655"/>
                </a:lnTo>
                <a:lnTo>
                  <a:pt x="1996055" y="146959"/>
                </a:lnTo>
                <a:lnTo>
                  <a:pt x="1993052" y="135474"/>
                </a:lnTo>
                <a:lnTo>
                  <a:pt x="1949787" y="102601"/>
                </a:lnTo>
                <a:lnTo>
                  <a:pt x="1894614" y="82330"/>
                </a:lnTo>
                <a:lnTo>
                  <a:pt x="1820449" y="63679"/>
                </a:lnTo>
                <a:lnTo>
                  <a:pt x="1776799" y="55043"/>
                </a:lnTo>
                <a:lnTo>
                  <a:pt x="1729067" y="46911"/>
                </a:lnTo>
                <a:lnTo>
                  <a:pt x="1677474" y="39313"/>
                </a:lnTo>
                <a:lnTo>
                  <a:pt x="1622243" y="32285"/>
                </a:lnTo>
                <a:lnTo>
                  <a:pt x="1563594" y="25857"/>
                </a:lnTo>
                <a:lnTo>
                  <a:pt x="1501751" y="20064"/>
                </a:lnTo>
                <a:lnTo>
                  <a:pt x="1436935" y="14937"/>
                </a:lnTo>
                <a:lnTo>
                  <a:pt x="1369367" y="10509"/>
                </a:lnTo>
                <a:lnTo>
                  <a:pt x="1299270" y="6812"/>
                </a:lnTo>
                <a:lnTo>
                  <a:pt x="1226866" y="3881"/>
                </a:lnTo>
                <a:lnTo>
                  <a:pt x="1152376" y="1746"/>
                </a:lnTo>
                <a:lnTo>
                  <a:pt x="1076023" y="442"/>
                </a:lnTo>
                <a:lnTo>
                  <a:pt x="998028" y="0"/>
                </a:lnTo>
                <a:close/>
              </a:path>
            </a:pathLst>
          </a:custGeom>
          <a:solidFill>
            <a:srgbClr val="D58894"/>
          </a:solidFill>
        </p:spPr>
        <p:txBody>
          <a:bodyPr wrap="square" lIns="0" tIns="0" rIns="0" bIns="0" rtlCol="0"/>
          <a:lstStyle/>
          <a:p>
            <a:endParaRPr/>
          </a:p>
        </p:txBody>
      </p:sp>
      <p:sp>
        <p:nvSpPr>
          <p:cNvPr id="50" name="object 50"/>
          <p:cNvSpPr/>
          <p:nvPr/>
        </p:nvSpPr>
        <p:spPr>
          <a:xfrm>
            <a:off x="1147534" y="4802183"/>
            <a:ext cx="9897110" cy="1637030"/>
          </a:xfrm>
          <a:custGeom>
            <a:avLst/>
            <a:gdLst/>
            <a:ahLst/>
            <a:cxnLst/>
            <a:rect l="l" t="t" r="r" b="b"/>
            <a:pathLst>
              <a:path w="9897110" h="1637029">
                <a:moveTo>
                  <a:pt x="9624146" y="0"/>
                </a:moveTo>
                <a:lnTo>
                  <a:pt x="272782" y="0"/>
                </a:lnTo>
                <a:lnTo>
                  <a:pt x="223749" y="4394"/>
                </a:lnTo>
                <a:lnTo>
                  <a:pt x="177599" y="17066"/>
                </a:lnTo>
                <a:lnTo>
                  <a:pt x="135103" y="37242"/>
                </a:lnTo>
                <a:lnTo>
                  <a:pt x="97032" y="64155"/>
                </a:lnTo>
                <a:lnTo>
                  <a:pt x="64155" y="97032"/>
                </a:lnTo>
                <a:lnTo>
                  <a:pt x="37242" y="135104"/>
                </a:lnTo>
                <a:lnTo>
                  <a:pt x="17065" y="177600"/>
                </a:lnTo>
                <a:lnTo>
                  <a:pt x="4394" y="223750"/>
                </a:lnTo>
                <a:lnTo>
                  <a:pt x="0" y="272783"/>
                </a:lnTo>
                <a:lnTo>
                  <a:pt x="0" y="1363859"/>
                </a:lnTo>
                <a:lnTo>
                  <a:pt x="4394" y="1412892"/>
                </a:lnTo>
                <a:lnTo>
                  <a:pt x="17065" y="1459042"/>
                </a:lnTo>
                <a:lnTo>
                  <a:pt x="37242" y="1501538"/>
                </a:lnTo>
                <a:lnTo>
                  <a:pt x="64155" y="1539609"/>
                </a:lnTo>
                <a:lnTo>
                  <a:pt x="97032" y="1572487"/>
                </a:lnTo>
                <a:lnTo>
                  <a:pt x="135103" y="1599399"/>
                </a:lnTo>
                <a:lnTo>
                  <a:pt x="177599" y="1619576"/>
                </a:lnTo>
                <a:lnTo>
                  <a:pt x="223749" y="1632247"/>
                </a:lnTo>
                <a:lnTo>
                  <a:pt x="272782" y="1636642"/>
                </a:lnTo>
                <a:lnTo>
                  <a:pt x="9624146" y="1636642"/>
                </a:lnTo>
                <a:lnTo>
                  <a:pt x="9673179" y="1632247"/>
                </a:lnTo>
                <a:lnTo>
                  <a:pt x="9719329" y="1619576"/>
                </a:lnTo>
                <a:lnTo>
                  <a:pt x="9761825" y="1599399"/>
                </a:lnTo>
                <a:lnTo>
                  <a:pt x="9799896" y="1572487"/>
                </a:lnTo>
                <a:lnTo>
                  <a:pt x="9832773" y="1539609"/>
                </a:lnTo>
                <a:lnTo>
                  <a:pt x="9859685" y="1501538"/>
                </a:lnTo>
                <a:lnTo>
                  <a:pt x="9879862" y="1459042"/>
                </a:lnTo>
                <a:lnTo>
                  <a:pt x="9892533" y="1412892"/>
                </a:lnTo>
                <a:lnTo>
                  <a:pt x="9896928" y="1363859"/>
                </a:lnTo>
                <a:lnTo>
                  <a:pt x="9896928" y="272783"/>
                </a:lnTo>
                <a:lnTo>
                  <a:pt x="9892533" y="223750"/>
                </a:lnTo>
                <a:lnTo>
                  <a:pt x="9879862" y="177600"/>
                </a:lnTo>
                <a:lnTo>
                  <a:pt x="9859685" y="135104"/>
                </a:lnTo>
                <a:lnTo>
                  <a:pt x="9832773" y="97032"/>
                </a:lnTo>
                <a:lnTo>
                  <a:pt x="9799896" y="64155"/>
                </a:lnTo>
                <a:lnTo>
                  <a:pt x="9761825" y="37242"/>
                </a:lnTo>
                <a:lnTo>
                  <a:pt x="9719329" y="17066"/>
                </a:lnTo>
                <a:lnTo>
                  <a:pt x="9673179" y="4394"/>
                </a:lnTo>
                <a:lnTo>
                  <a:pt x="9624146" y="0"/>
                </a:lnTo>
                <a:close/>
              </a:path>
            </a:pathLst>
          </a:custGeom>
          <a:solidFill>
            <a:srgbClr val="FFFFFF">
              <a:alpha val="70979"/>
            </a:srgbClr>
          </a:solidFill>
        </p:spPr>
        <p:txBody>
          <a:bodyPr wrap="square" lIns="0" tIns="0" rIns="0" bIns="0" rtlCol="0"/>
          <a:lstStyle/>
          <a:p>
            <a:endParaRPr/>
          </a:p>
        </p:txBody>
      </p:sp>
      <p:sp>
        <p:nvSpPr>
          <p:cNvPr id="51" name="object 51"/>
          <p:cNvSpPr txBox="1"/>
          <p:nvPr/>
        </p:nvSpPr>
        <p:spPr>
          <a:xfrm>
            <a:off x="1462879" y="5287314"/>
            <a:ext cx="9266555" cy="999490"/>
          </a:xfrm>
          <a:prstGeom prst="rect">
            <a:avLst/>
          </a:prstGeom>
        </p:spPr>
        <p:txBody>
          <a:bodyPr vert="horz" wrap="square" lIns="0" tIns="40640" rIns="0" bIns="0" rtlCol="0">
            <a:spAutoFit/>
          </a:bodyPr>
          <a:lstStyle/>
          <a:p>
            <a:pPr algn="ctr">
              <a:lnSpc>
                <a:spcPct val="100000"/>
              </a:lnSpc>
              <a:spcBef>
                <a:spcPts val="320"/>
              </a:spcBef>
              <a:tabLst>
                <a:tab pos="3622675" algn="l"/>
                <a:tab pos="7245984" algn="l"/>
              </a:tabLst>
            </a:pPr>
            <a:r>
              <a:rPr sz="1800" b="1" dirty="0">
                <a:latin typeface="Calibri"/>
                <a:cs typeface="Calibri"/>
              </a:rPr>
              <a:t>DB	DB	DB</a:t>
            </a:r>
            <a:endParaRPr sz="1800">
              <a:latin typeface="Calibri"/>
              <a:cs typeface="Calibri"/>
            </a:endParaRPr>
          </a:p>
          <a:p>
            <a:pPr algn="ctr">
              <a:lnSpc>
                <a:spcPct val="100000"/>
              </a:lnSpc>
              <a:spcBef>
                <a:spcPts val="484"/>
              </a:spcBef>
            </a:pPr>
            <a:r>
              <a:rPr sz="4000" b="1" dirty="0">
                <a:latin typeface="Yu Gothic"/>
                <a:cs typeface="Yu Gothic"/>
              </a:rPr>
              <a:t>データは各社それぞれの</a:t>
            </a:r>
            <a:r>
              <a:rPr sz="4000" b="1" dirty="0">
                <a:latin typeface="Calibri"/>
                <a:cs typeface="Calibri"/>
              </a:rPr>
              <a:t>D</a:t>
            </a:r>
            <a:r>
              <a:rPr sz="4000" b="1" spc="-5" dirty="0">
                <a:latin typeface="Calibri"/>
                <a:cs typeface="Calibri"/>
              </a:rPr>
              <a:t>B</a:t>
            </a:r>
            <a:r>
              <a:rPr sz="4000" b="1" dirty="0">
                <a:latin typeface="Yu Gothic"/>
                <a:cs typeface="Yu Gothic"/>
              </a:rPr>
              <a:t>で持っている</a:t>
            </a:r>
            <a:endParaRPr sz="4000">
              <a:latin typeface="Yu Gothic"/>
              <a:cs typeface="Yu Gothic"/>
            </a:endParaRPr>
          </a:p>
        </p:txBody>
      </p:sp>
      <p:sp>
        <p:nvSpPr>
          <p:cNvPr id="52" name="object 52"/>
          <p:cNvSpPr/>
          <p:nvPr/>
        </p:nvSpPr>
        <p:spPr>
          <a:xfrm>
            <a:off x="2415754" y="4156655"/>
            <a:ext cx="114300" cy="661035"/>
          </a:xfrm>
          <a:custGeom>
            <a:avLst/>
            <a:gdLst/>
            <a:ahLst/>
            <a:cxnLst/>
            <a:rect l="l" t="t" r="r" b="b"/>
            <a:pathLst>
              <a:path w="114300" h="661035">
                <a:moveTo>
                  <a:pt x="38100" y="546548"/>
                </a:moveTo>
                <a:lnTo>
                  <a:pt x="0" y="546548"/>
                </a:lnTo>
                <a:lnTo>
                  <a:pt x="57150" y="660848"/>
                </a:lnTo>
                <a:lnTo>
                  <a:pt x="104775" y="565598"/>
                </a:lnTo>
                <a:lnTo>
                  <a:pt x="38100" y="565598"/>
                </a:lnTo>
                <a:lnTo>
                  <a:pt x="38100" y="546548"/>
                </a:lnTo>
                <a:close/>
              </a:path>
              <a:path w="114300" h="661035">
                <a:moveTo>
                  <a:pt x="76201" y="95250"/>
                </a:moveTo>
                <a:lnTo>
                  <a:pt x="38101" y="95250"/>
                </a:lnTo>
                <a:lnTo>
                  <a:pt x="38100" y="565598"/>
                </a:lnTo>
                <a:lnTo>
                  <a:pt x="76200" y="565598"/>
                </a:lnTo>
                <a:lnTo>
                  <a:pt x="76201" y="95250"/>
                </a:lnTo>
                <a:close/>
              </a:path>
              <a:path w="114300" h="661035">
                <a:moveTo>
                  <a:pt x="114300" y="546548"/>
                </a:moveTo>
                <a:lnTo>
                  <a:pt x="76200" y="546548"/>
                </a:lnTo>
                <a:lnTo>
                  <a:pt x="76200" y="565598"/>
                </a:lnTo>
                <a:lnTo>
                  <a:pt x="104775" y="565598"/>
                </a:lnTo>
                <a:lnTo>
                  <a:pt x="114300" y="546548"/>
                </a:lnTo>
                <a:close/>
              </a:path>
              <a:path w="114300" h="661035">
                <a:moveTo>
                  <a:pt x="57151" y="0"/>
                </a:moveTo>
                <a:lnTo>
                  <a:pt x="1" y="114300"/>
                </a:lnTo>
                <a:lnTo>
                  <a:pt x="38101" y="114300"/>
                </a:lnTo>
                <a:lnTo>
                  <a:pt x="38101" y="95250"/>
                </a:lnTo>
                <a:lnTo>
                  <a:pt x="104776" y="95250"/>
                </a:lnTo>
                <a:lnTo>
                  <a:pt x="57151" y="0"/>
                </a:lnTo>
                <a:close/>
              </a:path>
              <a:path w="114300" h="661035">
                <a:moveTo>
                  <a:pt x="104776" y="95250"/>
                </a:moveTo>
                <a:lnTo>
                  <a:pt x="76201" y="95250"/>
                </a:lnTo>
                <a:lnTo>
                  <a:pt x="76201" y="114300"/>
                </a:lnTo>
                <a:lnTo>
                  <a:pt x="114301" y="114300"/>
                </a:lnTo>
                <a:lnTo>
                  <a:pt x="104776" y="95250"/>
                </a:lnTo>
                <a:close/>
              </a:path>
            </a:pathLst>
          </a:custGeom>
          <a:solidFill>
            <a:srgbClr val="91B121"/>
          </a:solidFill>
        </p:spPr>
        <p:txBody>
          <a:bodyPr wrap="square" lIns="0" tIns="0" rIns="0" bIns="0" rtlCol="0"/>
          <a:lstStyle/>
          <a:p>
            <a:endParaRPr/>
          </a:p>
        </p:txBody>
      </p:sp>
      <p:sp>
        <p:nvSpPr>
          <p:cNvPr id="53" name="object 53"/>
          <p:cNvSpPr/>
          <p:nvPr/>
        </p:nvSpPr>
        <p:spPr>
          <a:xfrm>
            <a:off x="6038850" y="4156655"/>
            <a:ext cx="114300" cy="645795"/>
          </a:xfrm>
          <a:custGeom>
            <a:avLst/>
            <a:gdLst/>
            <a:ahLst/>
            <a:cxnLst/>
            <a:rect l="l" t="t" r="r" b="b"/>
            <a:pathLst>
              <a:path w="114300" h="645795">
                <a:moveTo>
                  <a:pt x="38100" y="531228"/>
                </a:moveTo>
                <a:lnTo>
                  <a:pt x="0" y="531228"/>
                </a:lnTo>
                <a:lnTo>
                  <a:pt x="57150" y="645528"/>
                </a:lnTo>
                <a:lnTo>
                  <a:pt x="104775" y="550278"/>
                </a:lnTo>
                <a:lnTo>
                  <a:pt x="38100" y="550278"/>
                </a:lnTo>
                <a:lnTo>
                  <a:pt x="38100" y="531228"/>
                </a:lnTo>
                <a:close/>
              </a:path>
              <a:path w="114300" h="645795">
                <a:moveTo>
                  <a:pt x="76201" y="95250"/>
                </a:moveTo>
                <a:lnTo>
                  <a:pt x="38101" y="95250"/>
                </a:lnTo>
                <a:lnTo>
                  <a:pt x="38100" y="550278"/>
                </a:lnTo>
                <a:lnTo>
                  <a:pt x="76200" y="550278"/>
                </a:lnTo>
                <a:lnTo>
                  <a:pt x="76201" y="95250"/>
                </a:lnTo>
                <a:close/>
              </a:path>
              <a:path w="114300" h="645795">
                <a:moveTo>
                  <a:pt x="114300" y="531228"/>
                </a:moveTo>
                <a:lnTo>
                  <a:pt x="76200" y="531228"/>
                </a:lnTo>
                <a:lnTo>
                  <a:pt x="76200" y="550278"/>
                </a:lnTo>
                <a:lnTo>
                  <a:pt x="104775" y="550278"/>
                </a:lnTo>
                <a:lnTo>
                  <a:pt x="114300" y="531228"/>
                </a:lnTo>
                <a:close/>
              </a:path>
              <a:path w="114300" h="645795">
                <a:moveTo>
                  <a:pt x="57151" y="0"/>
                </a:moveTo>
                <a:lnTo>
                  <a:pt x="1" y="114300"/>
                </a:lnTo>
                <a:lnTo>
                  <a:pt x="38101" y="114300"/>
                </a:lnTo>
                <a:lnTo>
                  <a:pt x="38101" y="95250"/>
                </a:lnTo>
                <a:lnTo>
                  <a:pt x="104776" y="95250"/>
                </a:lnTo>
                <a:lnTo>
                  <a:pt x="57151" y="0"/>
                </a:lnTo>
                <a:close/>
              </a:path>
              <a:path w="114300" h="645795">
                <a:moveTo>
                  <a:pt x="104776" y="95250"/>
                </a:moveTo>
                <a:lnTo>
                  <a:pt x="76201" y="95250"/>
                </a:lnTo>
                <a:lnTo>
                  <a:pt x="76201" y="114300"/>
                </a:lnTo>
                <a:lnTo>
                  <a:pt x="114301" y="114300"/>
                </a:lnTo>
                <a:lnTo>
                  <a:pt x="104776" y="95250"/>
                </a:lnTo>
                <a:close/>
              </a:path>
            </a:pathLst>
          </a:custGeom>
          <a:solidFill>
            <a:srgbClr val="91B121"/>
          </a:solidFill>
        </p:spPr>
        <p:txBody>
          <a:bodyPr wrap="square" lIns="0" tIns="0" rIns="0" bIns="0" rtlCol="0"/>
          <a:lstStyle/>
          <a:p>
            <a:endParaRPr/>
          </a:p>
        </p:txBody>
      </p:sp>
      <p:sp>
        <p:nvSpPr>
          <p:cNvPr id="54" name="object 54"/>
          <p:cNvSpPr/>
          <p:nvPr/>
        </p:nvSpPr>
        <p:spPr>
          <a:xfrm>
            <a:off x="9661938" y="4144519"/>
            <a:ext cx="114300" cy="714375"/>
          </a:xfrm>
          <a:custGeom>
            <a:avLst/>
            <a:gdLst/>
            <a:ahLst/>
            <a:cxnLst/>
            <a:rect l="l" t="t" r="r" b="b"/>
            <a:pathLst>
              <a:path w="114300" h="714375">
                <a:moveTo>
                  <a:pt x="38100" y="599975"/>
                </a:moveTo>
                <a:lnTo>
                  <a:pt x="0" y="599975"/>
                </a:lnTo>
                <a:lnTo>
                  <a:pt x="57150" y="714275"/>
                </a:lnTo>
                <a:lnTo>
                  <a:pt x="104775" y="619025"/>
                </a:lnTo>
                <a:lnTo>
                  <a:pt x="38100" y="619025"/>
                </a:lnTo>
                <a:lnTo>
                  <a:pt x="38100" y="599975"/>
                </a:lnTo>
                <a:close/>
              </a:path>
              <a:path w="114300" h="714375">
                <a:moveTo>
                  <a:pt x="76203" y="95250"/>
                </a:moveTo>
                <a:lnTo>
                  <a:pt x="38103" y="95250"/>
                </a:lnTo>
                <a:lnTo>
                  <a:pt x="38100" y="619025"/>
                </a:lnTo>
                <a:lnTo>
                  <a:pt x="76200" y="619025"/>
                </a:lnTo>
                <a:lnTo>
                  <a:pt x="76203" y="95250"/>
                </a:lnTo>
                <a:close/>
              </a:path>
              <a:path w="114300" h="714375">
                <a:moveTo>
                  <a:pt x="114300" y="599975"/>
                </a:moveTo>
                <a:lnTo>
                  <a:pt x="76200" y="599975"/>
                </a:lnTo>
                <a:lnTo>
                  <a:pt x="76200" y="619025"/>
                </a:lnTo>
                <a:lnTo>
                  <a:pt x="104775" y="619025"/>
                </a:lnTo>
                <a:lnTo>
                  <a:pt x="114300" y="599975"/>
                </a:lnTo>
                <a:close/>
              </a:path>
              <a:path w="114300" h="714375">
                <a:moveTo>
                  <a:pt x="57153" y="0"/>
                </a:moveTo>
                <a:lnTo>
                  <a:pt x="2" y="114300"/>
                </a:lnTo>
                <a:lnTo>
                  <a:pt x="38103" y="114300"/>
                </a:lnTo>
                <a:lnTo>
                  <a:pt x="38103" y="95250"/>
                </a:lnTo>
                <a:lnTo>
                  <a:pt x="104777" y="95250"/>
                </a:lnTo>
                <a:lnTo>
                  <a:pt x="57153" y="0"/>
                </a:lnTo>
                <a:close/>
              </a:path>
              <a:path w="114300" h="714375">
                <a:moveTo>
                  <a:pt x="104777" y="95250"/>
                </a:moveTo>
                <a:lnTo>
                  <a:pt x="76203" y="95250"/>
                </a:lnTo>
                <a:lnTo>
                  <a:pt x="76203" y="114300"/>
                </a:lnTo>
                <a:lnTo>
                  <a:pt x="114302" y="114300"/>
                </a:lnTo>
                <a:lnTo>
                  <a:pt x="104777" y="95250"/>
                </a:lnTo>
                <a:close/>
              </a:path>
            </a:pathLst>
          </a:custGeom>
          <a:solidFill>
            <a:srgbClr val="91B121"/>
          </a:solidFill>
        </p:spPr>
        <p:txBody>
          <a:bodyPr wrap="square" lIns="0" tIns="0" rIns="0" bIns="0" rtlCol="0"/>
          <a:lstStyle/>
          <a:p>
            <a:endParaRPr/>
          </a:p>
        </p:txBody>
      </p:sp>
      <p:sp>
        <p:nvSpPr>
          <p:cNvPr id="55" name="object 55"/>
          <p:cNvSpPr txBox="1">
            <a:spLocks noGrp="1"/>
          </p:cNvSpPr>
          <p:nvPr>
            <p:ph type="ftr" sz="quarter" idx="5"/>
          </p:nvPr>
        </p:nvSpPr>
        <p:spPr>
          <a:prstGeom prst="rect">
            <a:avLst/>
          </a:prstGeom>
        </p:spPr>
        <p:txBody>
          <a:bodyPr vert="horz" wrap="square" lIns="0" tIns="7620" rIns="0" bIns="0" rtlCol="0">
            <a:spAutoFit/>
          </a:bodyPr>
          <a:lstStyle/>
          <a:p>
            <a:pPr marL="12700">
              <a:lnSpc>
                <a:spcPct val="100000"/>
              </a:lnSpc>
              <a:spcBef>
                <a:spcPts val="60"/>
              </a:spcBef>
            </a:pPr>
            <a:r>
              <a:rPr dirty="0"/>
              <a:t>@ Uhuru</a:t>
            </a:r>
            <a:r>
              <a:rPr spc="-65" dirty="0"/>
              <a:t> </a:t>
            </a:r>
            <a:r>
              <a:rPr spc="-5" dirty="0"/>
              <a:t>Corporation</a:t>
            </a:r>
          </a:p>
        </p:txBody>
      </p:sp>
      <p:sp>
        <p:nvSpPr>
          <p:cNvPr id="56" name="object 56"/>
          <p:cNvSpPr txBox="1">
            <a:spLocks noGrp="1"/>
          </p:cNvSpPr>
          <p:nvPr>
            <p:ph type="sldNum" sz="quarter" idx="7"/>
          </p:nvPr>
        </p:nvSpPr>
        <p:spPr>
          <a:prstGeom prst="rect">
            <a:avLst/>
          </a:prstGeom>
        </p:spPr>
        <p:txBody>
          <a:bodyPr vert="horz" wrap="square" lIns="0" tIns="7620" rIns="0" bIns="0" rtlCol="0">
            <a:spAutoFit/>
          </a:bodyPr>
          <a:lstStyle/>
          <a:p>
            <a:pPr marL="25400">
              <a:lnSpc>
                <a:spcPct val="100000"/>
              </a:lnSpc>
              <a:spcBef>
                <a:spcPts val="60"/>
              </a:spcBef>
            </a:pPr>
            <a:fld id="{81D60167-4931-47E6-BA6A-407CBD079E47}" type="slidenum">
              <a:rPr dirty="0"/>
              <a:t>3</a:t>
            </a:fld>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8739" y="282150"/>
            <a:ext cx="6459855" cy="384175"/>
          </a:xfrm>
          <a:prstGeom prst="rect">
            <a:avLst/>
          </a:prstGeom>
        </p:spPr>
        <p:txBody>
          <a:bodyPr vert="horz" wrap="square" lIns="0" tIns="12700" rIns="0" bIns="0" rtlCol="0">
            <a:spAutoFit/>
          </a:bodyPr>
          <a:lstStyle/>
          <a:p>
            <a:pPr marL="12700">
              <a:lnSpc>
                <a:spcPct val="100000"/>
              </a:lnSpc>
              <a:spcBef>
                <a:spcPts val="100"/>
              </a:spcBef>
            </a:pPr>
            <a:r>
              <a:rPr sz="2350" spc="50" dirty="0">
                <a:latin typeface="MS Gothic"/>
                <a:cs typeface="MS Gothic"/>
              </a:rPr>
              <a:t>サプライチェーン情報基盤の新しいアプローチ</a:t>
            </a:r>
            <a:endParaRPr sz="2350">
              <a:latin typeface="MS Gothic"/>
              <a:cs typeface="MS Gothic"/>
            </a:endParaRPr>
          </a:p>
        </p:txBody>
      </p:sp>
      <p:sp>
        <p:nvSpPr>
          <p:cNvPr id="3" name="object 3"/>
          <p:cNvSpPr txBox="1"/>
          <p:nvPr/>
        </p:nvSpPr>
        <p:spPr>
          <a:xfrm>
            <a:off x="733904" y="913891"/>
            <a:ext cx="9474200" cy="391160"/>
          </a:xfrm>
          <a:prstGeom prst="rect">
            <a:avLst/>
          </a:prstGeom>
        </p:spPr>
        <p:txBody>
          <a:bodyPr vert="horz" wrap="square" lIns="0" tIns="12700" rIns="0" bIns="0" rtlCol="0">
            <a:spAutoFit/>
          </a:bodyPr>
          <a:lstStyle/>
          <a:p>
            <a:pPr marL="12700">
              <a:lnSpc>
                <a:spcPct val="100000"/>
              </a:lnSpc>
              <a:spcBef>
                <a:spcPts val="100"/>
              </a:spcBef>
            </a:pPr>
            <a:r>
              <a:rPr sz="2400" dirty="0">
                <a:latin typeface="Yu Gothic"/>
                <a:cs typeface="Yu Gothic"/>
              </a:rPr>
              <a:t>電⼦データ交換アプローチとは異なり共有台帳に記載するアプローチ</a:t>
            </a:r>
            <a:endParaRPr sz="2400">
              <a:latin typeface="Yu Gothic"/>
              <a:cs typeface="Yu Gothic"/>
            </a:endParaRPr>
          </a:p>
        </p:txBody>
      </p:sp>
      <p:sp>
        <p:nvSpPr>
          <p:cNvPr id="4" name="object 4"/>
          <p:cNvSpPr/>
          <p:nvPr/>
        </p:nvSpPr>
        <p:spPr>
          <a:xfrm>
            <a:off x="5417311" y="4844910"/>
            <a:ext cx="1336478" cy="133647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380151" y="4814319"/>
            <a:ext cx="1374140" cy="1374140"/>
          </a:xfrm>
          <a:custGeom>
            <a:avLst/>
            <a:gdLst/>
            <a:ahLst/>
            <a:cxnLst/>
            <a:rect l="l" t="t" r="r" b="b"/>
            <a:pathLst>
              <a:path w="1374140" h="1374139">
                <a:moveTo>
                  <a:pt x="0" y="686819"/>
                </a:moveTo>
                <a:lnTo>
                  <a:pt x="1724" y="637769"/>
                </a:lnTo>
                <a:lnTo>
                  <a:pt x="6820" y="589650"/>
                </a:lnTo>
                <a:lnTo>
                  <a:pt x="15171" y="542578"/>
                </a:lnTo>
                <a:lnTo>
                  <a:pt x="26661" y="496669"/>
                </a:lnTo>
                <a:lnTo>
                  <a:pt x="41175" y="452040"/>
                </a:lnTo>
                <a:lnTo>
                  <a:pt x="58594" y="408806"/>
                </a:lnTo>
                <a:lnTo>
                  <a:pt x="78804" y="367085"/>
                </a:lnTo>
                <a:lnTo>
                  <a:pt x="101688" y="326991"/>
                </a:lnTo>
                <a:lnTo>
                  <a:pt x="127131" y="288642"/>
                </a:lnTo>
                <a:lnTo>
                  <a:pt x="155014" y="252154"/>
                </a:lnTo>
                <a:lnTo>
                  <a:pt x="185224" y="217642"/>
                </a:lnTo>
                <a:lnTo>
                  <a:pt x="217642" y="185224"/>
                </a:lnTo>
                <a:lnTo>
                  <a:pt x="252154" y="155014"/>
                </a:lnTo>
                <a:lnTo>
                  <a:pt x="288642" y="127131"/>
                </a:lnTo>
                <a:lnTo>
                  <a:pt x="326991" y="101688"/>
                </a:lnTo>
                <a:lnTo>
                  <a:pt x="367085" y="78804"/>
                </a:lnTo>
                <a:lnTo>
                  <a:pt x="408806" y="58594"/>
                </a:lnTo>
                <a:lnTo>
                  <a:pt x="452040" y="41175"/>
                </a:lnTo>
                <a:lnTo>
                  <a:pt x="496669" y="26661"/>
                </a:lnTo>
                <a:lnTo>
                  <a:pt x="542578" y="15171"/>
                </a:lnTo>
                <a:lnTo>
                  <a:pt x="589650" y="6820"/>
                </a:lnTo>
                <a:lnTo>
                  <a:pt x="637769" y="1724"/>
                </a:lnTo>
                <a:lnTo>
                  <a:pt x="686819" y="0"/>
                </a:lnTo>
                <a:lnTo>
                  <a:pt x="735868" y="1724"/>
                </a:lnTo>
                <a:lnTo>
                  <a:pt x="783987" y="6820"/>
                </a:lnTo>
                <a:lnTo>
                  <a:pt x="831059" y="15171"/>
                </a:lnTo>
                <a:lnTo>
                  <a:pt x="876968" y="26661"/>
                </a:lnTo>
                <a:lnTo>
                  <a:pt x="921597" y="41175"/>
                </a:lnTo>
                <a:lnTo>
                  <a:pt x="964831" y="58594"/>
                </a:lnTo>
                <a:lnTo>
                  <a:pt x="1006552" y="78804"/>
                </a:lnTo>
                <a:lnTo>
                  <a:pt x="1046646" y="101688"/>
                </a:lnTo>
                <a:lnTo>
                  <a:pt x="1084995" y="127131"/>
                </a:lnTo>
                <a:lnTo>
                  <a:pt x="1121483" y="155014"/>
                </a:lnTo>
                <a:lnTo>
                  <a:pt x="1155995" y="185224"/>
                </a:lnTo>
                <a:lnTo>
                  <a:pt x="1188413" y="217642"/>
                </a:lnTo>
                <a:lnTo>
                  <a:pt x="1218623" y="252154"/>
                </a:lnTo>
                <a:lnTo>
                  <a:pt x="1246507" y="288642"/>
                </a:lnTo>
                <a:lnTo>
                  <a:pt x="1271949" y="326991"/>
                </a:lnTo>
                <a:lnTo>
                  <a:pt x="1294833" y="367085"/>
                </a:lnTo>
                <a:lnTo>
                  <a:pt x="1315043" y="408806"/>
                </a:lnTo>
                <a:lnTo>
                  <a:pt x="1332463" y="452040"/>
                </a:lnTo>
                <a:lnTo>
                  <a:pt x="1346976" y="496669"/>
                </a:lnTo>
                <a:lnTo>
                  <a:pt x="1358466" y="542578"/>
                </a:lnTo>
                <a:lnTo>
                  <a:pt x="1366817" y="589650"/>
                </a:lnTo>
                <a:lnTo>
                  <a:pt x="1371913" y="637769"/>
                </a:lnTo>
                <a:lnTo>
                  <a:pt x="1373638" y="686819"/>
                </a:lnTo>
                <a:lnTo>
                  <a:pt x="1371913" y="735868"/>
                </a:lnTo>
                <a:lnTo>
                  <a:pt x="1366817" y="783987"/>
                </a:lnTo>
                <a:lnTo>
                  <a:pt x="1358466" y="831059"/>
                </a:lnTo>
                <a:lnTo>
                  <a:pt x="1346976" y="876968"/>
                </a:lnTo>
                <a:lnTo>
                  <a:pt x="1332463" y="921597"/>
                </a:lnTo>
                <a:lnTo>
                  <a:pt x="1315043" y="964831"/>
                </a:lnTo>
                <a:lnTo>
                  <a:pt x="1294833" y="1006552"/>
                </a:lnTo>
                <a:lnTo>
                  <a:pt x="1271949" y="1046646"/>
                </a:lnTo>
                <a:lnTo>
                  <a:pt x="1246507" y="1084995"/>
                </a:lnTo>
                <a:lnTo>
                  <a:pt x="1218623" y="1121483"/>
                </a:lnTo>
                <a:lnTo>
                  <a:pt x="1188413" y="1155995"/>
                </a:lnTo>
                <a:lnTo>
                  <a:pt x="1155995" y="1188413"/>
                </a:lnTo>
                <a:lnTo>
                  <a:pt x="1121483" y="1218623"/>
                </a:lnTo>
                <a:lnTo>
                  <a:pt x="1084995" y="1246507"/>
                </a:lnTo>
                <a:lnTo>
                  <a:pt x="1046646" y="1271949"/>
                </a:lnTo>
                <a:lnTo>
                  <a:pt x="1006552" y="1294833"/>
                </a:lnTo>
                <a:lnTo>
                  <a:pt x="964831" y="1315043"/>
                </a:lnTo>
                <a:lnTo>
                  <a:pt x="921597" y="1332463"/>
                </a:lnTo>
                <a:lnTo>
                  <a:pt x="876968" y="1346976"/>
                </a:lnTo>
                <a:lnTo>
                  <a:pt x="831059" y="1358466"/>
                </a:lnTo>
                <a:lnTo>
                  <a:pt x="783987" y="1366817"/>
                </a:lnTo>
                <a:lnTo>
                  <a:pt x="735868" y="1371913"/>
                </a:lnTo>
                <a:lnTo>
                  <a:pt x="686819" y="1373638"/>
                </a:lnTo>
                <a:lnTo>
                  <a:pt x="637769" y="1371913"/>
                </a:lnTo>
                <a:lnTo>
                  <a:pt x="589650" y="1366817"/>
                </a:lnTo>
                <a:lnTo>
                  <a:pt x="542578" y="1358466"/>
                </a:lnTo>
                <a:lnTo>
                  <a:pt x="496669" y="1346976"/>
                </a:lnTo>
                <a:lnTo>
                  <a:pt x="452040" y="1332463"/>
                </a:lnTo>
                <a:lnTo>
                  <a:pt x="408806" y="1315043"/>
                </a:lnTo>
                <a:lnTo>
                  <a:pt x="367085" y="1294833"/>
                </a:lnTo>
                <a:lnTo>
                  <a:pt x="326991" y="1271949"/>
                </a:lnTo>
                <a:lnTo>
                  <a:pt x="288642" y="1246507"/>
                </a:lnTo>
                <a:lnTo>
                  <a:pt x="252154" y="1218623"/>
                </a:lnTo>
                <a:lnTo>
                  <a:pt x="217642" y="1188413"/>
                </a:lnTo>
                <a:lnTo>
                  <a:pt x="185224" y="1155995"/>
                </a:lnTo>
                <a:lnTo>
                  <a:pt x="155014" y="1121483"/>
                </a:lnTo>
                <a:lnTo>
                  <a:pt x="127131" y="1084995"/>
                </a:lnTo>
                <a:lnTo>
                  <a:pt x="101688" y="1046646"/>
                </a:lnTo>
                <a:lnTo>
                  <a:pt x="78804" y="1006552"/>
                </a:lnTo>
                <a:lnTo>
                  <a:pt x="58594" y="964831"/>
                </a:lnTo>
                <a:lnTo>
                  <a:pt x="41175" y="921597"/>
                </a:lnTo>
                <a:lnTo>
                  <a:pt x="26661" y="876968"/>
                </a:lnTo>
                <a:lnTo>
                  <a:pt x="15171" y="831059"/>
                </a:lnTo>
                <a:lnTo>
                  <a:pt x="6820" y="783987"/>
                </a:lnTo>
                <a:lnTo>
                  <a:pt x="1724" y="735868"/>
                </a:lnTo>
                <a:lnTo>
                  <a:pt x="0" y="686819"/>
                </a:lnTo>
                <a:close/>
              </a:path>
            </a:pathLst>
          </a:custGeom>
          <a:ln w="6350">
            <a:solidFill>
              <a:srgbClr val="1C9AAD"/>
            </a:solidFill>
          </a:ln>
        </p:spPr>
        <p:txBody>
          <a:bodyPr wrap="square" lIns="0" tIns="0" rIns="0" bIns="0" rtlCol="0"/>
          <a:lstStyle/>
          <a:p>
            <a:endParaRPr/>
          </a:p>
        </p:txBody>
      </p:sp>
      <p:sp>
        <p:nvSpPr>
          <p:cNvPr id="6" name="object 6"/>
          <p:cNvSpPr/>
          <p:nvPr/>
        </p:nvSpPr>
        <p:spPr>
          <a:xfrm>
            <a:off x="1147534" y="1899136"/>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7" name="object 7"/>
          <p:cNvSpPr txBox="1"/>
          <p:nvPr/>
        </p:nvSpPr>
        <p:spPr>
          <a:xfrm>
            <a:off x="1774405" y="1989835"/>
            <a:ext cx="13970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サプライヤー</a:t>
            </a:r>
            <a:endParaRPr sz="1800">
              <a:latin typeface="Yu Gothic"/>
              <a:cs typeface="Yu Gothic"/>
            </a:endParaRPr>
          </a:p>
        </p:txBody>
      </p:sp>
      <p:sp>
        <p:nvSpPr>
          <p:cNvPr id="8" name="object 8"/>
          <p:cNvSpPr/>
          <p:nvPr/>
        </p:nvSpPr>
        <p:spPr>
          <a:xfrm>
            <a:off x="4770628" y="1899136"/>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9" name="object 9"/>
          <p:cNvSpPr txBox="1"/>
          <p:nvPr/>
        </p:nvSpPr>
        <p:spPr>
          <a:xfrm>
            <a:off x="5854698" y="1989835"/>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⾃社</a:t>
            </a:r>
            <a:endParaRPr sz="1800">
              <a:latin typeface="Yu Gothic"/>
              <a:cs typeface="Yu Gothic"/>
            </a:endParaRPr>
          </a:p>
        </p:txBody>
      </p:sp>
      <p:sp>
        <p:nvSpPr>
          <p:cNvPr id="10" name="object 10"/>
          <p:cNvSpPr/>
          <p:nvPr/>
        </p:nvSpPr>
        <p:spPr>
          <a:xfrm>
            <a:off x="8393720" y="1867485"/>
            <a:ext cx="2651125" cy="2518410"/>
          </a:xfrm>
          <a:custGeom>
            <a:avLst/>
            <a:gdLst/>
            <a:ahLst/>
            <a:cxnLst/>
            <a:rect l="l" t="t" r="r" b="b"/>
            <a:pathLst>
              <a:path w="2651125" h="2518410">
                <a:moveTo>
                  <a:pt x="0" y="236804"/>
                </a:moveTo>
                <a:lnTo>
                  <a:pt x="4811" y="189080"/>
                </a:lnTo>
                <a:lnTo>
                  <a:pt x="18609" y="144629"/>
                </a:lnTo>
                <a:lnTo>
                  <a:pt x="40442" y="104404"/>
                </a:lnTo>
                <a:lnTo>
                  <a:pt x="69358" y="69358"/>
                </a:lnTo>
                <a:lnTo>
                  <a:pt x="104404" y="40442"/>
                </a:lnTo>
                <a:lnTo>
                  <a:pt x="144629" y="18609"/>
                </a:lnTo>
                <a:lnTo>
                  <a:pt x="189080" y="4811"/>
                </a:lnTo>
                <a:lnTo>
                  <a:pt x="236804" y="0"/>
                </a:lnTo>
                <a:lnTo>
                  <a:pt x="2413939" y="0"/>
                </a:lnTo>
                <a:lnTo>
                  <a:pt x="2461663" y="4811"/>
                </a:lnTo>
                <a:lnTo>
                  <a:pt x="2506113" y="18609"/>
                </a:lnTo>
                <a:lnTo>
                  <a:pt x="2546338" y="40442"/>
                </a:lnTo>
                <a:lnTo>
                  <a:pt x="2581384" y="69358"/>
                </a:lnTo>
                <a:lnTo>
                  <a:pt x="2610300" y="104404"/>
                </a:lnTo>
                <a:lnTo>
                  <a:pt x="2632133" y="144629"/>
                </a:lnTo>
                <a:lnTo>
                  <a:pt x="2645932" y="189080"/>
                </a:lnTo>
                <a:lnTo>
                  <a:pt x="2650743" y="236804"/>
                </a:lnTo>
                <a:lnTo>
                  <a:pt x="2650743" y="2281313"/>
                </a:lnTo>
                <a:lnTo>
                  <a:pt x="2645932" y="2329037"/>
                </a:lnTo>
                <a:lnTo>
                  <a:pt x="2632133" y="2373487"/>
                </a:lnTo>
                <a:lnTo>
                  <a:pt x="2610300" y="2413712"/>
                </a:lnTo>
                <a:lnTo>
                  <a:pt x="2581384" y="2448758"/>
                </a:lnTo>
                <a:lnTo>
                  <a:pt x="2546338" y="2477674"/>
                </a:lnTo>
                <a:lnTo>
                  <a:pt x="2506113" y="2499507"/>
                </a:lnTo>
                <a:lnTo>
                  <a:pt x="2461663" y="2513306"/>
                </a:lnTo>
                <a:lnTo>
                  <a:pt x="2413939" y="2518117"/>
                </a:lnTo>
                <a:lnTo>
                  <a:pt x="236804" y="2518117"/>
                </a:lnTo>
                <a:lnTo>
                  <a:pt x="189080" y="2513306"/>
                </a:lnTo>
                <a:lnTo>
                  <a:pt x="144629" y="2499507"/>
                </a:lnTo>
                <a:lnTo>
                  <a:pt x="104404" y="2477674"/>
                </a:lnTo>
                <a:lnTo>
                  <a:pt x="69358" y="2448758"/>
                </a:lnTo>
                <a:lnTo>
                  <a:pt x="40442" y="2413712"/>
                </a:lnTo>
                <a:lnTo>
                  <a:pt x="18609" y="2373487"/>
                </a:lnTo>
                <a:lnTo>
                  <a:pt x="4811" y="2329037"/>
                </a:lnTo>
                <a:lnTo>
                  <a:pt x="0" y="2281313"/>
                </a:lnTo>
                <a:lnTo>
                  <a:pt x="0" y="236804"/>
                </a:lnTo>
                <a:close/>
              </a:path>
            </a:pathLst>
          </a:custGeom>
          <a:ln w="12700">
            <a:solidFill>
              <a:srgbClr val="8E876C"/>
            </a:solidFill>
          </a:ln>
        </p:spPr>
        <p:txBody>
          <a:bodyPr wrap="square" lIns="0" tIns="0" rIns="0" bIns="0" rtlCol="0"/>
          <a:lstStyle/>
          <a:p>
            <a:endParaRPr/>
          </a:p>
        </p:txBody>
      </p:sp>
      <p:sp>
        <p:nvSpPr>
          <p:cNvPr id="11" name="object 11"/>
          <p:cNvSpPr txBox="1"/>
          <p:nvPr/>
        </p:nvSpPr>
        <p:spPr>
          <a:xfrm>
            <a:off x="9477791" y="1956308"/>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顧客</a:t>
            </a:r>
            <a:endParaRPr sz="1800">
              <a:latin typeface="Yu Gothic"/>
              <a:cs typeface="Yu Gothic"/>
            </a:endParaRPr>
          </a:p>
        </p:txBody>
      </p:sp>
      <p:sp>
        <p:nvSpPr>
          <p:cNvPr id="12" name="object 12"/>
          <p:cNvSpPr/>
          <p:nvPr/>
        </p:nvSpPr>
        <p:spPr>
          <a:xfrm>
            <a:off x="1396728" y="2556800"/>
            <a:ext cx="2152356" cy="453684"/>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1396728" y="255680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14" name="object 14"/>
          <p:cNvSpPr txBox="1"/>
          <p:nvPr/>
        </p:nvSpPr>
        <p:spPr>
          <a:xfrm>
            <a:off x="2003005" y="2620771"/>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15" name="object 15"/>
          <p:cNvSpPr/>
          <p:nvPr/>
        </p:nvSpPr>
        <p:spPr>
          <a:xfrm>
            <a:off x="1396727" y="3129885"/>
            <a:ext cx="2152356" cy="453684"/>
          </a:xfrm>
          <a:prstGeom prst="rect">
            <a:avLst/>
          </a:prstGeom>
          <a:blipFill>
            <a:blip r:embed="rId4" cstate="print"/>
            <a:stretch>
              <a:fillRect/>
            </a:stretch>
          </a:blipFill>
        </p:spPr>
        <p:txBody>
          <a:bodyPr wrap="square" lIns="0" tIns="0" rIns="0" bIns="0" rtlCol="0"/>
          <a:lstStyle/>
          <a:p>
            <a:endParaRPr/>
          </a:p>
        </p:txBody>
      </p:sp>
      <p:sp>
        <p:nvSpPr>
          <p:cNvPr id="16" name="object 16"/>
          <p:cNvSpPr/>
          <p:nvPr/>
        </p:nvSpPr>
        <p:spPr>
          <a:xfrm>
            <a:off x="1396726" y="3129885"/>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17" name="object 17"/>
          <p:cNvSpPr txBox="1"/>
          <p:nvPr/>
        </p:nvSpPr>
        <p:spPr>
          <a:xfrm>
            <a:off x="2003005" y="3193796"/>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18" name="object 18"/>
          <p:cNvSpPr/>
          <p:nvPr/>
        </p:nvSpPr>
        <p:spPr>
          <a:xfrm>
            <a:off x="1396727" y="3702970"/>
            <a:ext cx="2152356" cy="453684"/>
          </a:xfrm>
          <a:prstGeom prst="rect">
            <a:avLst/>
          </a:prstGeom>
          <a:blipFill>
            <a:blip r:embed="rId5" cstate="print"/>
            <a:stretch>
              <a:fillRect/>
            </a:stretch>
          </a:blipFill>
        </p:spPr>
        <p:txBody>
          <a:bodyPr wrap="square" lIns="0" tIns="0" rIns="0" bIns="0" rtlCol="0"/>
          <a:lstStyle/>
          <a:p>
            <a:endParaRPr/>
          </a:p>
        </p:txBody>
      </p:sp>
      <p:sp>
        <p:nvSpPr>
          <p:cNvPr id="19" name="object 19"/>
          <p:cNvSpPr/>
          <p:nvPr/>
        </p:nvSpPr>
        <p:spPr>
          <a:xfrm>
            <a:off x="1396726" y="370297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0" name="object 20"/>
          <p:cNvSpPr txBox="1"/>
          <p:nvPr/>
        </p:nvSpPr>
        <p:spPr>
          <a:xfrm>
            <a:off x="2003005" y="3766820"/>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21" name="object 21"/>
          <p:cNvSpPr/>
          <p:nvPr/>
        </p:nvSpPr>
        <p:spPr>
          <a:xfrm>
            <a:off x="5019822" y="2556800"/>
            <a:ext cx="2152356" cy="453684"/>
          </a:xfrm>
          <a:prstGeom prst="rect">
            <a:avLst/>
          </a:prstGeom>
          <a:blipFill>
            <a:blip r:embed="rId6" cstate="print"/>
            <a:stretch>
              <a:fillRect/>
            </a:stretch>
          </a:blipFill>
        </p:spPr>
        <p:txBody>
          <a:bodyPr wrap="square" lIns="0" tIns="0" rIns="0" bIns="0" rtlCol="0"/>
          <a:lstStyle/>
          <a:p>
            <a:endParaRPr/>
          </a:p>
        </p:txBody>
      </p:sp>
      <p:sp>
        <p:nvSpPr>
          <p:cNvPr id="22" name="object 22"/>
          <p:cNvSpPr/>
          <p:nvPr/>
        </p:nvSpPr>
        <p:spPr>
          <a:xfrm>
            <a:off x="5019822" y="2556800"/>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3" name="object 23"/>
          <p:cNvSpPr txBox="1"/>
          <p:nvPr/>
        </p:nvSpPr>
        <p:spPr>
          <a:xfrm>
            <a:off x="5626100" y="2620771"/>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24" name="object 24"/>
          <p:cNvSpPr/>
          <p:nvPr/>
        </p:nvSpPr>
        <p:spPr>
          <a:xfrm>
            <a:off x="5019821" y="3129885"/>
            <a:ext cx="2152356" cy="453684"/>
          </a:xfrm>
          <a:prstGeom prst="rect">
            <a:avLst/>
          </a:prstGeom>
          <a:blipFill>
            <a:blip r:embed="rId6" cstate="print"/>
            <a:stretch>
              <a:fillRect/>
            </a:stretch>
          </a:blipFill>
        </p:spPr>
        <p:txBody>
          <a:bodyPr wrap="square" lIns="0" tIns="0" rIns="0" bIns="0" rtlCol="0"/>
          <a:lstStyle/>
          <a:p>
            <a:endParaRPr/>
          </a:p>
        </p:txBody>
      </p:sp>
      <p:sp>
        <p:nvSpPr>
          <p:cNvPr id="25" name="object 25"/>
          <p:cNvSpPr/>
          <p:nvPr/>
        </p:nvSpPr>
        <p:spPr>
          <a:xfrm>
            <a:off x="5019821" y="3129885"/>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26" name="object 26"/>
          <p:cNvSpPr txBox="1"/>
          <p:nvPr/>
        </p:nvSpPr>
        <p:spPr>
          <a:xfrm>
            <a:off x="5626100" y="3193796"/>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27" name="object 27"/>
          <p:cNvSpPr/>
          <p:nvPr/>
        </p:nvSpPr>
        <p:spPr>
          <a:xfrm>
            <a:off x="5019821" y="3702970"/>
            <a:ext cx="2152356" cy="453684"/>
          </a:xfrm>
          <a:prstGeom prst="rect">
            <a:avLst/>
          </a:prstGeom>
          <a:blipFill>
            <a:blip r:embed="rId7" cstate="print"/>
            <a:stretch>
              <a:fillRect/>
            </a:stretch>
          </a:blipFill>
        </p:spPr>
        <p:txBody>
          <a:bodyPr wrap="square" lIns="0" tIns="0" rIns="0" bIns="0" rtlCol="0"/>
          <a:lstStyle/>
          <a:p>
            <a:endParaRPr/>
          </a:p>
        </p:txBody>
      </p:sp>
      <p:sp>
        <p:nvSpPr>
          <p:cNvPr id="28" name="object 28"/>
          <p:cNvSpPr txBox="1"/>
          <p:nvPr/>
        </p:nvSpPr>
        <p:spPr>
          <a:xfrm>
            <a:off x="5626100" y="3766820"/>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29" name="object 29"/>
          <p:cNvSpPr/>
          <p:nvPr/>
        </p:nvSpPr>
        <p:spPr>
          <a:xfrm>
            <a:off x="8642915" y="2544663"/>
            <a:ext cx="2152356" cy="453685"/>
          </a:xfrm>
          <a:prstGeom prst="rect">
            <a:avLst/>
          </a:prstGeom>
          <a:blipFill>
            <a:blip r:embed="rId8" cstate="print"/>
            <a:stretch>
              <a:fillRect/>
            </a:stretch>
          </a:blipFill>
        </p:spPr>
        <p:txBody>
          <a:bodyPr wrap="square" lIns="0" tIns="0" rIns="0" bIns="0" rtlCol="0"/>
          <a:lstStyle/>
          <a:p>
            <a:endParaRPr/>
          </a:p>
        </p:txBody>
      </p:sp>
      <p:sp>
        <p:nvSpPr>
          <p:cNvPr id="30" name="object 30"/>
          <p:cNvSpPr/>
          <p:nvPr/>
        </p:nvSpPr>
        <p:spPr>
          <a:xfrm>
            <a:off x="8642915" y="2544663"/>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31" name="object 31"/>
          <p:cNvSpPr txBox="1"/>
          <p:nvPr/>
        </p:nvSpPr>
        <p:spPr>
          <a:xfrm>
            <a:off x="9249192" y="2608579"/>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調達計画</a:t>
            </a:r>
            <a:endParaRPr sz="1800">
              <a:latin typeface="Yu Gothic"/>
              <a:cs typeface="Yu Gothic"/>
            </a:endParaRPr>
          </a:p>
        </p:txBody>
      </p:sp>
      <p:sp>
        <p:nvSpPr>
          <p:cNvPr id="32" name="object 32"/>
          <p:cNvSpPr/>
          <p:nvPr/>
        </p:nvSpPr>
        <p:spPr>
          <a:xfrm>
            <a:off x="8642914" y="3117748"/>
            <a:ext cx="2152356" cy="453685"/>
          </a:xfrm>
          <a:prstGeom prst="rect">
            <a:avLst/>
          </a:prstGeom>
          <a:blipFill>
            <a:blip r:embed="rId9" cstate="print"/>
            <a:stretch>
              <a:fillRect/>
            </a:stretch>
          </a:blipFill>
        </p:spPr>
        <p:txBody>
          <a:bodyPr wrap="square" lIns="0" tIns="0" rIns="0" bIns="0" rtlCol="0"/>
          <a:lstStyle/>
          <a:p>
            <a:endParaRPr/>
          </a:p>
        </p:txBody>
      </p:sp>
      <p:sp>
        <p:nvSpPr>
          <p:cNvPr id="33" name="object 33"/>
          <p:cNvSpPr/>
          <p:nvPr/>
        </p:nvSpPr>
        <p:spPr>
          <a:xfrm>
            <a:off x="8642913" y="3117748"/>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34" name="object 34"/>
          <p:cNvSpPr txBox="1"/>
          <p:nvPr/>
        </p:nvSpPr>
        <p:spPr>
          <a:xfrm>
            <a:off x="9249192" y="3181603"/>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在庫計画</a:t>
            </a:r>
            <a:endParaRPr sz="1800">
              <a:latin typeface="Yu Gothic"/>
              <a:cs typeface="Yu Gothic"/>
            </a:endParaRPr>
          </a:p>
        </p:txBody>
      </p:sp>
      <p:sp>
        <p:nvSpPr>
          <p:cNvPr id="35" name="object 35"/>
          <p:cNvSpPr/>
          <p:nvPr/>
        </p:nvSpPr>
        <p:spPr>
          <a:xfrm>
            <a:off x="8642914" y="3690833"/>
            <a:ext cx="2152356" cy="453685"/>
          </a:xfrm>
          <a:prstGeom prst="rect">
            <a:avLst/>
          </a:prstGeom>
          <a:blipFill>
            <a:blip r:embed="rId5" cstate="print"/>
            <a:stretch>
              <a:fillRect/>
            </a:stretch>
          </a:blipFill>
        </p:spPr>
        <p:txBody>
          <a:bodyPr wrap="square" lIns="0" tIns="0" rIns="0" bIns="0" rtlCol="0"/>
          <a:lstStyle/>
          <a:p>
            <a:endParaRPr/>
          </a:p>
        </p:txBody>
      </p:sp>
      <p:sp>
        <p:nvSpPr>
          <p:cNvPr id="36" name="object 36"/>
          <p:cNvSpPr/>
          <p:nvPr/>
        </p:nvSpPr>
        <p:spPr>
          <a:xfrm>
            <a:off x="8642913" y="3690833"/>
            <a:ext cx="2152650" cy="454025"/>
          </a:xfrm>
          <a:custGeom>
            <a:avLst/>
            <a:gdLst/>
            <a:ahLst/>
            <a:cxnLst/>
            <a:rect l="l" t="t" r="r" b="b"/>
            <a:pathLst>
              <a:path w="2152650" h="454025">
                <a:moveTo>
                  <a:pt x="0" y="0"/>
                </a:moveTo>
                <a:lnTo>
                  <a:pt x="2152357" y="0"/>
                </a:lnTo>
                <a:lnTo>
                  <a:pt x="2152357" y="453685"/>
                </a:lnTo>
                <a:lnTo>
                  <a:pt x="0" y="453685"/>
                </a:lnTo>
                <a:lnTo>
                  <a:pt x="0" y="0"/>
                </a:lnTo>
                <a:close/>
              </a:path>
            </a:pathLst>
          </a:custGeom>
          <a:ln w="6350">
            <a:solidFill>
              <a:srgbClr val="8E876C"/>
            </a:solidFill>
          </a:ln>
        </p:spPr>
        <p:txBody>
          <a:bodyPr wrap="square" lIns="0" tIns="0" rIns="0" bIns="0" rtlCol="0"/>
          <a:lstStyle/>
          <a:p>
            <a:endParaRPr/>
          </a:p>
        </p:txBody>
      </p:sp>
      <p:sp>
        <p:nvSpPr>
          <p:cNvPr id="37" name="object 37"/>
          <p:cNvSpPr txBox="1"/>
          <p:nvPr/>
        </p:nvSpPr>
        <p:spPr>
          <a:xfrm>
            <a:off x="9249192" y="3754628"/>
            <a:ext cx="9398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販売計画</a:t>
            </a:r>
            <a:endParaRPr sz="1800">
              <a:latin typeface="Yu Gothic"/>
              <a:cs typeface="Yu Gothic"/>
            </a:endParaRPr>
          </a:p>
        </p:txBody>
      </p:sp>
      <p:sp>
        <p:nvSpPr>
          <p:cNvPr id="38" name="object 38"/>
          <p:cNvSpPr/>
          <p:nvPr/>
        </p:nvSpPr>
        <p:spPr>
          <a:xfrm>
            <a:off x="3920317" y="2103123"/>
            <a:ext cx="725805" cy="2110740"/>
          </a:xfrm>
          <a:custGeom>
            <a:avLst/>
            <a:gdLst/>
            <a:ahLst/>
            <a:cxnLst/>
            <a:rect l="l" t="t" r="r" b="b"/>
            <a:pathLst>
              <a:path w="725804" h="2110740">
                <a:moveTo>
                  <a:pt x="0" y="0"/>
                </a:moveTo>
                <a:lnTo>
                  <a:pt x="725713" y="0"/>
                </a:lnTo>
                <a:lnTo>
                  <a:pt x="725713" y="2110141"/>
                </a:lnTo>
                <a:lnTo>
                  <a:pt x="0" y="2110141"/>
                </a:lnTo>
                <a:lnTo>
                  <a:pt x="0" y="0"/>
                </a:lnTo>
                <a:close/>
              </a:path>
            </a:pathLst>
          </a:custGeom>
          <a:solidFill>
            <a:srgbClr val="FFC000"/>
          </a:solidFill>
        </p:spPr>
        <p:txBody>
          <a:bodyPr wrap="square" lIns="0" tIns="0" rIns="0" bIns="0" rtlCol="0"/>
          <a:lstStyle/>
          <a:p>
            <a:endParaRPr/>
          </a:p>
        </p:txBody>
      </p:sp>
      <p:sp>
        <p:nvSpPr>
          <p:cNvPr id="39" name="object 39"/>
          <p:cNvSpPr txBox="1"/>
          <p:nvPr/>
        </p:nvSpPr>
        <p:spPr>
          <a:xfrm>
            <a:off x="4112517" y="2995676"/>
            <a:ext cx="34226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E</a:t>
            </a:r>
            <a:r>
              <a:rPr sz="1800" b="1" dirty="0">
                <a:solidFill>
                  <a:srgbClr val="FFFFFF"/>
                </a:solidFill>
                <a:latin typeface="Calibri"/>
                <a:cs typeface="Calibri"/>
              </a:rPr>
              <a:t>DI</a:t>
            </a:r>
            <a:endParaRPr sz="1800">
              <a:latin typeface="Calibri"/>
              <a:cs typeface="Calibri"/>
            </a:endParaRPr>
          </a:p>
        </p:txBody>
      </p:sp>
      <p:sp>
        <p:nvSpPr>
          <p:cNvPr id="40" name="object 40"/>
          <p:cNvSpPr/>
          <p:nvPr/>
        </p:nvSpPr>
        <p:spPr>
          <a:xfrm>
            <a:off x="7543410" y="2071471"/>
            <a:ext cx="725805" cy="2110740"/>
          </a:xfrm>
          <a:custGeom>
            <a:avLst/>
            <a:gdLst/>
            <a:ahLst/>
            <a:cxnLst/>
            <a:rect l="l" t="t" r="r" b="b"/>
            <a:pathLst>
              <a:path w="725804" h="2110740">
                <a:moveTo>
                  <a:pt x="0" y="0"/>
                </a:moveTo>
                <a:lnTo>
                  <a:pt x="725713" y="0"/>
                </a:lnTo>
                <a:lnTo>
                  <a:pt x="725713" y="2110141"/>
                </a:lnTo>
                <a:lnTo>
                  <a:pt x="0" y="2110141"/>
                </a:lnTo>
                <a:lnTo>
                  <a:pt x="0" y="0"/>
                </a:lnTo>
                <a:close/>
              </a:path>
            </a:pathLst>
          </a:custGeom>
          <a:solidFill>
            <a:srgbClr val="FFC000"/>
          </a:solidFill>
        </p:spPr>
        <p:txBody>
          <a:bodyPr wrap="square" lIns="0" tIns="0" rIns="0" bIns="0" rtlCol="0"/>
          <a:lstStyle/>
          <a:p>
            <a:endParaRPr/>
          </a:p>
        </p:txBody>
      </p:sp>
      <p:sp>
        <p:nvSpPr>
          <p:cNvPr id="41" name="object 41"/>
          <p:cNvSpPr txBox="1"/>
          <p:nvPr/>
        </p:nvSpPr>
        <p:spPr>
          <a:xfrm>
            <a:off x="7735610" y="2965196"/>
            <a:ext cx="34226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E</a:t>
            </a:r>
            <a:r>
              <a:rPr sz="1800" b="1" dirty="0">
                <a:solidFill>
                  <a:srgbClr val="FFFFFF"/>
                </a:solidFill>
                <a:latin typeface="Calibri"/>
                <a:cs typeface="Calibri"/>
              </a:rPr>
              <a:t>DI</a:t>
            </a:r>
            <a:endParaRPr sz="1800">
              <a:latin typeface="Calibri"/>
              <a:cs typeface="Calibri"/>
            </a:endParaRPr>
          </a:p>
        </p:txBody>
      </p:sp>
      <p:sp>
        <p:nvSpPr>
          <p:cNvPr id="42" name="object 42"/>
          <p:cNvSpPr/>
          <p:nvPr/>
        </p:nvSpPr>
        <p:spPr>
          <a:xfrm>
            <a:off x="3795720" y="2714356"/>
            <a:ext cx="972819" cy="114300"/>
          </a:xfrm>
          <a:custGeom>
            <a:avLst/>
            <a:gdLst/>
            <a:ahLst/>
            <a:cxnLst/>
            <a:rect l="l" t="t" r="r" b="b"/>
            <a:pathLst>
              <a:path w="972820" h="114300">
                <a:moveTo>
                  <a:pt x="858050" y="76199"/>
                </a:moveTo>
                <a:lnTo>
                  <a:pt x="858050" y="114300"/>
                </a:lnTo>
                <a:lnTo>
                  <a:pt x="934250" y="76200"/>
                </a:lnTo>
                <a:lnTo>
                  <a:pt x="858050" y="76199"/>
                </a:lnTo>
                <a:close/>
              </a:path>
              <a:path w="972820" h="114300">
                <a:moveTo>
                  <a:pt x="858050" y="38099"/>
                </a:moveTo>
                <a:lnTo>
                  <a:pt x="858050" y="76199"/>
                </a:lnTo>
                <a:lnTo>
                  <a:pt x="877100" y="76200"/>
                </a:lnTo>
                <a:lnTo>
                  <a:pt x="877100" y="38100"/>
                </a:lnTo>
                <a:lnTo>
                  <a:pt x="858050" y="38099"/>
                </a:lnTo>
                <a:close/>
              </a:path>
              <a:path w="972820" h="114300">
                <a:moveTo>
                  <a:pt x="858050" y="0"/>
                </a:moveTo>
                <a:lnTo>
                  <a:pt x="858050" y="38099"/>
                </a:lnTo>
                <a:lnTo>
                  <a:pt x="877100" y="38100"/>
                </a:lnTo>
                <a:lnTo>
                  <a:pt x="877100" y="76200"/>
                </a:lnTo>
                <a:lnTo>
                  <a:pt x="934252" y="76198"/>
                </a:lnTo>
                <a:lnTo>
                  <a:pt x="972350" y="57150"/>
                </a:lnTo>
                <a:lnTo>
                  <a:pt x="858050" y="0"/>
                </a:lnTo>
                <a:close/>
              </a:path>
              <a:path w="972820" h="114300">
                <a:moveTo>
                  <a:pt x="0" y="38098"/>
                </a:moveTo>
                <a:lnTo>
                  <a:pt x="0" y="76198"/>
                </a:lnTo>
                <a:lnTo>
                  <a:pt x="858050" y="76199"/>
                </a:lnTo>
                <a:lnTo>
                  <a:pt x="858050" y="38099"/>
                </a:lnTo>
                <a:lnTo>
                  <a:pt x="0" y="38098"/>
                </a:lnTo>
                <a:close/>
              </a:path>
            </a:pathLst>
          </a:custGeom>
          <a:solidFill>
            <a:srgbClr val="91B121"/>
          </a:solidFill>
        </p:spPr>
        <p:txBody>
          <a:bodyPr wrap="square" lIns="0" tIns="0" rIns="0" bIns="0" rtlCol="0"/>
          <a:lstStyle/>
          <a:p>
            <a:endParaRPr/>
          </a:p>
        </p:txBody>
      </p:sp>
      <p:sp>
        <p:nvSpPr>
          <p:cNvPr id="43" name="object 43"/>
          <p:cNvSpPr/>
          <p:nvPr/>
        </p:nvSpPr>
        <p:spPr>
          <a:xfrm>
            <a:off x="7421371" y="2714356"/>
            <a:ext cx="972819" cy="114300"/>
          </a:xfrm>
          <a:custGeom>
            <a:avLst/>
            <a:gdLst/>
            <a:ahLst/>
            <a:cxnLst/>
            <a:rect l="l" t="t" r="r" b="b"/>
            <a:pathLst>
              <a:path w="972820" h="114300">
                <a:moveTo>
                  <a:pt x="858050" y="76199"/>
                </a:moveTo>
                <a:lnTo>
                  <a:pt x="858050" y="114300"/>
                </a:lnTo>
                <a:lnTo>
                  <a:pt x="934250" y="76200"/>
                </a:lnTo>
                <a:lnTo>
                  <a:pt x="858050" y="76199"/>
                </a:lnTo>
                <a:close/>
              </a:path>
              <a:path w="972820" h="114300">
                <a:moveTo>
                  <a:pt x="858050" y="38099"/>
                </a:moveTo>
                <a:lnTo>
                  <a:pt x="858050" y="76199"/>
                </a:lnTo>
                <a:lnTo>
                  <a:pt x="877100" y="76200"/>
                </a:lnTo>
                <a:lnTo>
                  <a:pt x="877100" y="38100"/>
                </a:lnTo>
                <a:lnTo>
                  <a:pt x="858050" y="38099"/>
                </a:lnTo>
                <a:close/>
              </a:path>
              <a:path w="972820" h="114300">
                <a:moveTo>
                  <a:pt x="858050" y="0"/>
                </a:moveTo>
                <a:lnTo>
                  <a:pt x="858050" y="38099"/>
                </a:lnTo>
                <a:lnTo>
                  <a:pt x="877100" y="38100"/>
                </a:lnTo>
                <a:lnTo>
                  <a:pt x="877100" y="76200"/>
                </a:lnTo>
                <a:lnTo>
                  <a:pt x="934252" y="76198"/>
                </a:lnTo>
                <a:lnTo>
                  <a:pt x="972350" y="57150"/>
                </a:lnTo>
                <a:lnTo>
                  <a:pt x="858050" y="0"/>
                </a:lnTo>
                <a:close/>
              </a:path>
              <a:path w="972820" h="114300">
                <a:moveTo>
                  <a:pt x="0" y="38098"/>
                </a:moveTo>
                <a:lnTo>
                  <a:pt x="0" y="76198"/>
                </a:lnTo>
                <a:lnTo>
                  <a:pt x="858050" y="76199"/>
                </a:lnTo>
                <a:lnTo>
                  <a:pt x="858050" y="38099"/>
                </a:lnTo>
                <a:lnTo>
                  <a:pt x="0" y="38098"/>
                </a:lnTo>
                <a:close/>
              </a:path>
            </a:pathLst>
          </a:custGeom>
          <a:solidFill>
            <a:srgbClr val="91B121"/>
          </a:solidFill>
        </p:spPr>
        <p:txBody>
          <a:bodyPr wrap="square" lIns="0" tIns="0" rIns="0" bIns="0" rtlCol="0"/>
          <a:lstStyle/>
          <a:p>
            <a:endParaRPr/>
          </a:p>
        </p:txBody>
      </p:sp>
      <p:sp>
        <p:nvSpPr>
          <p:cNvPr id="44" name="object 44"/>
          <p:cNvSpPr/>
          <p:nvPr/>
        </p:nvSpPr>
        <p:spPr>
          <a:xfrm>
            <a:off x="3795720" y="3526421"/>
            <a:ext cx="972819" cy="114300"/>
          </a:xfrm>
          <a:custGeom>
            <a:avLst/>
            <a:gdLst/>
            <a:ahLst/>
            <a:cxnLst/>
            <a:rect l="l" t="t" r="r" b="b"/>
            <a:pathLst>
              <a:path w="972820" h="114300">
                <a:moveTo>
                  <a:pt x="114300" y="0"/>
                </a:moveTo>
                <a:lnTo>
                  <a:pt x="0" y="57150"/>
                </a:lnTo>
                <a:lnTo>
                  <a:pt x="114300" y="114300"/>
                </a:lnTo>
                <a:lnTo>
                  <a:pt x="114300" y="76200"/>
                </a:lnTo>
                <a:lnTo>
                  <a:pt x="95250" y="76200"/>
                </a:lnTo>
                <a:lnTo>
                  <a:pt x="95250" y="38100"/>
                </a:lnTo>
                <a:lnTo>
                  <a:pt x="114300" y="38099"/>
                </a:lnTo>
                <a:lnTo>
                  <a:pt x="114300" y="0"/>
                </a:lnTo>
                <a:close/>
              </a:path>
              <a:path w="972820" h="114300">
                <a:moveTo>
                  <a:pt x="114300" y="38099"/>
                </a:moveTo>
                <a:lnTo>
                  <a:pt x="95250" y="38100"/>
                </a:lnTo>
                <a:lnTo>
                  <a:pt x="95250" y="76200"/>
                </a:lnTo>
                <a:lnTo>
                  <a:pt x="114300" y="76199"/>
                </a:lnTo>
                <a:lnTo>
                  <a:pt x="114300" y="38099"/>
                </a:lnTo>
                <a:close/>
              </a:path>
              <a:path w="972820" h="114300">
                <a:moveTo>
                  <a:pt x="114300" y="76199"/>
                </a:moveTo>
                <a:lnTo>
                  <a:pt x="95250" y="76200"/>
                </a:lnTo>
                <a:lnTo>
                  <a:pt x="114300" y="76200"/>
                </a:lnTo>
                <a:close/>
              </a:path>
              <a:path w="972820" h="114300">
                <a:moveTo>
                  <a:pt x="972350" y="38098"/>
                </a:moveTo>
                <a:lnTo>
                  <a:pt x="114300" y="38099"/>
                </a:lnTo>
                <a:lnTo>
                  <a:pt x="114300" y="76199"/>
                </a:lnTo>
                <a:lnTo>
                  <a:pt x="972350" y="76198"/>
                </a:lnTo>
                <a:lnTo>
                  <a:pt x="972350" y="38098"/>
                </a:lnTo>
                <a:close/>
              </a:path>
            </a:pathLst>
          </a:custGeom>
          <a:solidFill>
            <a:srgbClr val="91B121"/>
          </a:solidFill>
        </p:spPr>
        <p:txBody>
          <a:bodyPr wrap="square" lIns="0" tIns="0" rIns="0" bIns="0" rtlCol="0"/>
          <a:lstStyle/>
          <a:p>
            <a:endParaRPr/>
          </a:p>
        </p:txBody>
      </p:sp>
      <p:sp>
        <p:nvSpPr>
          <p:cNvPr id="45" name="object 45"/>
          <p:cNvSpPr/>
          <p:nvPr/>
        </p:nvSpPr>
        <p:spPr>
          <a:xfrm>
            <a:off x="7421371" y="3526421"/>
            <a:ext cx="972819" cy="114300"/>
          </a:xfrm>
          <a:custGeom>
            <a:avLst/>
            <a:gdLst/>
            <a:ahLst/>
            <a:cxnLst/>
            <a:rect l="l" t="t" r="r" b="b"/>
            <a:pathLst>
              <a:path w="972820" h="114300">
                <a:moveTo>
                  <a:pt x="114300" y="0"/>
                </a:moveTo>
                <a:lnTo>
                  <a:pt x="0" y="57150"/>
                </a:lnTo>
                <a:lnTo>
                  <a:pt x="114300" y="114300"/>
                </a:lnTo>
                <a:lnTo>
                  <a:pt x="114300" y="76200"/>
                </a:lnTo>
                <a:lnTo>
                  <a:pt x="95250" y="76200"/>
                </a:lnTo>
                <a:lnTo>
                  <a:pt x="95250" y="38100"/>
                </a:lnTo>
                <a:lnTo>
                  <a:pt x="114300" y="38099"/>
                </a:lnTo>
                <a:lnTo>
                  <a:pt x="114300" y="0"/>
                </a:lnTo>
                <a:close/>
              </a:path>
              <a:path w="972820" h="114300">
                <a:moveTo>
                  <a:pt x="114300" y="38099"/>
                </a:moveTo>
                <a:lnTo>
                  <a:pt x="95250" y="38100"/>
                </a:lnTo>
                <a:lnTo>
                  <a:pt x="95250" y="76200"/>
                </a:lnTo>
                <a:lnTo>
                  <a:pt x="114300" y="76199"/>
                </a:lnTo>
                <a:lnTo>
                  <a:pt x="114300" y="38099"/>
                </a:lnTo>
                <a:close/>
              </a:path>
              <a:path w="972820" h="114300">
                <a:moveTo>
                  <a:pt x="114300" y="76199"/>
                </a:moveTo>
                <a:lnTo>
                  <a:pt x="95250" y="76200"/>
                </a:lnTo>
                <a:lnTo>
                  <a:pt x="114300" y="76200"/>
                </a:lnTo>
                <a:close/>
              </a:path>
              <a:path w="972820" h="114300">
                <a:moveTo>
                  <a:pt x="972350" y="38098"/>
                </a:moveTo>
                <a:lnTo>
                  <a:pt x="114300" y="38099"/>
                </a:lnTo>
                <a:lnTo>
                  <a:pt x="114300" y="76199"/>
                </a:lnTo>
                <a:lnTo>
                  <a:pt x="972350" y="76198"/>
                </a:lnTo>
                <a:lnTo>
                  <a:pt x="972350" y="38098"/>
                </a:lnTo>
                <a:close/>
              </a:path>
            </a:pathLst>
          </a:custGeom>
          <a:solidFill>
            <a:srgbClr val="91B121"/>
          </a:solidFill>
        </p:spPr>
        <p:txBody>
          <a:bodyPr wrap="square" lIns="0" tIns="0" rIns="0" bIns="0" rtlCol="0"/>
          <a:lstStyle/>
          <a:p>
            <a:endParaRPr/>
          </a:p>
        </p:txBody>
      </p:sp>
      <p:sp>
        <p:nvSpPr>
          <p:cNvPr id="46" name="object 46"/>
          <p:cNvSpPr/>
          <p:nvPr/>
        </p:nvSpPr>
        <p:spPr>
          <a:xfrm>
            <a:off x="2472905" y="4152761"/>
            <a:ext cx="2907665" cy="1352550"/>
          </a:xfrm>
          <a:custGeom>
            <a:avLst/>
            <a:gdLst/>
            <a:ahLst/>
            <a:cxnLst/>
            <a:rect l="l" t="t" r="r" b="b"/>
            <a:pathLst>
              <a:path w="2907665" h="1352550">
                <a:moveTo>
                  <a:pt x="2795506" y="1317690"/>
                </a:moveTo>
                <a:lnTo>
                  <a:pt x="2779514" y="1352271"/>
                </a:lnTo>
                <a:lnTo>
                  <a:pt x="2907245" y="1348376"/>
                </a:lnTo>
                <a:lnTo>
                  <a:pt x="2889123" y="1325688"/>
                </a:lnTo>
                <a:lnTo>
                  <a:pt x="2812801" y="1325688"/>
                </a:lnTo>
                <a:lnTo>
                  <a:pt x="2795506" y="1317690"/>
                </a:lnTo>
                <a:close/>
              </a:path>
              <a:path w="2907665" h="1352550">
                <a:moveTo>
                  <a:pt x="2811499" y="1283109"/>
                </a:moveTo>
                <a:lnTo>
                  <a:pt x="2795506" y="1317690"/>
                </a:lnTo>
                <a:lnTo>
                  <a:pt x="2812801" y="1325688"/>
                </a:lnTo>
                <a:lnTo>
                  <a:pt x="2828794" y="1291107"/>
                </a:lnTo>
                <a:lnTo>
                  <a:pt x="2811499" y="1283109"/>
                </a:lnTo>
                <a:close/>
              </a:path>
              <a:path w="2907665" h="1352550">
                <a:moveTo>
                  <a:pt x="2827491" y="1248528"/>
                </a:moveTo>
                <a:lnTo>
                  <a:pt x="2811499" y="1283109"/>
                </a:lnTo>
                <a:lnTo>
                  <a:pt x="2828794" y="1291107"/>
                </a:lnTo>
                <a:lnTo>
                  <a:pt x="2812801" y="1325688"/>
                </a:lnTo>
                <a:lnTo>
                  <a:pt x="2889123" y="1325688"/>
                </a:lnTo>
                <a:lnTo>
                  <a:pt x="2827491" y="1248528"/>
                </a:lnTo>
                <a:close/>
              </a:path>
              <a:path w="2907665" h="1352550">
                <a:moveTo>
                  <a:pt x="111739" y="34580"/>
                </a:moveTo>
                <a:lnTo>
                  <a:pt x="95746" y="69161"/>
                </a:lnTo>
                <a:lnTo>
                  <a:pt x="2795506" y="1317690"/>
                </a:lnTo>
                <a:lnTo>
                  <a:pt x="2811499" y="1283109"/>
                </a:lnTo>
                <a:lnTo>
                  <a:pt x="111739" y="34580"/>
                </a:lnTo>
                <a:close/>
              </a:path>
              <a:path w="2907665" h="1352550">
                <a:moveTo>
                  <a:pt x="127731" y="0"/>
                </a:moveTo>
                <a:lnTo>
                  <a:pt x="0" y="3893"/>
                </a:lnTo>
                <a:lnTo>
                  <a:pt x="79754" y="103742"/>
                </a:lnTo>
                <a:lnTo>
                  <a:pt x="95746" y="69161"/>
                </a:lnTo>
                <a:lnTo>
                  <a:pt x="78459" y="61167"/>
                </a:lnTo>
                <a:lnTo>
                  <a:pt x="94451" y="26584"/>
                </a:lnTo>
                <a:lnTo>
                  <a:pt x="115437" y="26584"/>
                </a:lnTo>
                <a:lnTo>
                  <a:pt x="127731" y="0"/>
                </a:lnTo>
                <a:close/>
              </a:path>
              <a:path w="2907665" h="1352550">
                <a:moveTo>
                  <a:pt x="94451" y="26584"/>
                </a:moveTo>
                <a:lnTo>
                  <a:pt x="78459" y="61167"/>
                </a:lnTo>
                <a:lnTo>
                  <a:pt x="95746" y="69161"/>
                </a:lnTo>
                <a:lnTo>
                  <a:pt x="111739" y="34580"/>
                </a:lnTo>
                <a:lnTo>
                  <a:pt x="94451" y="26584"/>
                </a:lnTo>
                <a:close/>
              </a:path>
              <a:path w="2907665" h="1352550">
                <a:moveTo>
                  <a:pt x="115437" y="26584"/>
                </a:moveTo>
                <a:lnTo>
                  <a:pt x="94451" y="26584"/>
                </a:lnTo>
                <a:lnTo>
                  <a:pt x="111739" y="34580"/>
                </a:lnTo>
                <a:lnTo>
                  <a:pt x="115437" y="26584"/>
                </a:lnTo>
                <a:close/>
              </a:path>
            </a:pathLst>
          </a:custGeom>
          <a:solidFill>
            <a:srgbClr val="91B121"/>
          </a:solidFill>
        </p:spPr>
        <p:txBody>
          <a:bodyPr wrap="square" lIns="0" tIns="0" rIns="0" bIns="0" rtlCol="0"/>
          <a:lstStyle/>
          <a:p>
            <a:endParaRPr/>
          </a:p>
        </p:txBody>
      </p:sp>
      <p:sp>
        <p:nvSpPr>
          <p:cNvPr id="47" name="object 47"/>
          <p:cNvSpPr/>
          <p:nvPr/>
        </p:nvSpPr>
        <p:spPr>
          <a:xfrm>
            <a:off x="6030142" y="4156655"/>
            <a:ext cx="121285" cy="688340"/>
          </a:xfrm>
          <a:custGeom>
            <a:avLst/>
            <a:gdLst/>
            <a:ahLst/>
            <a:cxnLst/>
            <a:rect l="l" t="t" r="r" b="b"/>
            <a:pathLst>
              <a:path w="121285" h="688339">
                <a:moveTo>
                  <a:pt x="0" y="573100"/>
                </a:moveTo>
                <a:lnTo>
                  <a:pt x="55407" y="688254"/>
                </a:lnTo>
                <a:lnTo>
                  <a:pt x="104698" y="593304"/>
                </a:lnTo>
                <a:lnTo>
                  <a:pt x="75901" y="593304"/>
                </a:lnTo>
                <a:lnTo>
                  <a:pt x="37806" y="592725"/>
                </a:lnTo>
                <a:lnTo>
                  <a:pt x="38095" y="573678"/>
                </a:lnTo>
                <a:lnTo>
                  <a:pt x="0" y="573100"/>
                </a:lnTo>
                <a:close/>
              </a:path>
              <a:path w="121285" h="688339">
                <a:moveTo>
                  <a:pt x="38095" y="573678"/>
                </a:moveTo>
                <a:lnTo>
                  <a:pt x="37806" y="592725"/>
                </a:lnTo>
                <a:lnTo>
                  <a:pt x="75901" y="593304"/>
                </a:lnTo>
                <a:lnTo>
                  <a:pt x="76190" y="574256"/>
                </a:lnTo>
                <a:lnTo>
                  <a:pt x="38095" y="573678"/>
                </a:lnTo>
                <a:close/>
              </a:path>
              <a:path w="121285" h="688339">
                <a:moveTo>
                  <a:pt x="76190" y="574256"/>
                </a:moveTo>
                <a:lnTo>
                  <a:pt x="75901" y="593304"/>
                </a:lnTo>
                <a:lnTo>
                  <a:pt x="104698" y="593304"/>
                </a:lnTo>
                <a:lnTo>
                  <a:pt x="114286" y="574835"/>
                </a:lnTo>
                <a:lnTo>
                  <a:pt x="76190" y="574256"/>
                </a:lnTo>
                <a:close/>
              </a:path>
              <a:path w="121285" h="688339">
                <a:moveTo>
                  <a:pt x="45073" y="113998"/>
                </a:moveTo>
                <a:lnTo>
                  <a:pt x="38095" y="573678"/>
                </a:lnTo>
                <a:lnTo>
                  <a:pt x="76190" y="574256"/>
                </a:lnTo>
                <a:lnTo>
                  <a:pt x="83170" y="114576"/>
                </a:lnTo>
                <a:lnTo>
                  <a:pt x="45073" y="113998"/>
                </a:lnTo>
                <a:close/>
              </a:path>
              <a:path w="121285" h="688339">
                <a:moveTo>
                  <a:pt x="111544" y="94950"/>
                </a:moveTo>
                <a:lnTo>
                  <a:pt x="45363" y="94950"/>
                </a:lnTo>
                <a:lnTo>
                  <a:pt x="83459" y="95528"/>
                </a:lnTo>
                <a:lnTo>
                  <a:pt x="83170" y="114576"/>
                </a:lnTo>
                <a:lnTo>
                  <a:pt x="121265" y="115154"/>
                </a:lnTo>
                <a:lnTo>
                  <a:pt x="111544" y="94950"/>
                </a:lnTo>
                <a:close/>
              </a:path>
              <a:path w="121285" h="688339">
                <a:moveTo>
                  <a:pt x="45363" y="94950"/>
                </a:moveTo>
                <a:lnTo>
                  <a:pt x="45073" y="113998"/>
                </a:lnTo>
                <a:lnTo>
                  <a:pt x="83170" y="114576"/>
                </a:lnTo>
                <a:lnTo>
                  <a:pt x="83459" y="95528"/>
                </a:lnTo>
                <a:lnTo>
                  <a:pt x="45363" y="94950"/>
                </a:lnTo>
                <a:close/>
              </a:path>
              <a:path w="121285" h="688339">
                <a:moveTo>
                  <a:pt x="65857" y="0"/>
                </a:moveTo>
                <a:lnTo>
                  <a:pt x="6978" y="113419"/>
                </a:lnTo>
                <a:lnTo>
                  <a:pt x="45073" y="113998"/>
                </a:lnTo>
                <a:lnTo>
                  <a:pt x="45363" y="94950"/>
                </a:lnTo>
                <a:lnTo>
                  <a:pt x="111544" y="94950"/>
                </a:lnTo>
                <a:lnTo>
                  <a:pt x="65857" y="0"/>
                </a:lnTo>
                <a:close/>
              </a:path>
            </a:pathLst>
          </a:custGeom>
          <a:solidFill>
            <a:srgbClr val="91B121"/>
          </a:solidFill>
        </p:spPr>
        <p:txBody>
          <a:bodyPr wrap="square" lIns="0" tIns="0" rIns="0" bIns="0" rtlCol="0"/>
          <a:lstStyle/>
          <a:p>
            <a:endParaRPr/>
          </a:p>
        </p:txBody>
      </p:sp>
      <p:sp>
        <p:nvSpPr>
          <p:cNvPr id="48" name="object 48"/>
          <p:cNvSpPr/>
          <p:nvPr/>
        </p:nvSpPr>
        <p:spPr>
          <a:xfrm>
            <a:off x="6753790" y="4140100"/>
            <a:ext cx="2965450" cy="1365885"/>
          </a:xfrm>
          <a:custGeom>
            <a:avLst/>
            <a:gdLst/>
            <a:ahLst/>
            <a:cxnLst/>
            <a:rect l="l" t="t" r="r" b="b"/>
            <a:pathLst>
              <a:path w="2965450" h="1365885">
                <a:moveTo>
                  <a:pt x="80162" y="1261516"/>
                </a:moveTo>
                <a:lnTo>
                  <a:pt x="0" y="1361038"/>
                </a:lnTo>
                <a:lnTo>
                  <a:pt x="127715" y="1365455"/>
                </a:lnTo>
                <a:lnTo>
                  <a:pt x="115488" y="1338732"/>
                </a:lnTo>
                <a:lnTo>
                  <a:pt x="94546" y="1338732"/>
                </a:lnTo>
                <a:lnTo>
                  <a:pt x="78695" y="1304085"/>
                </a:lnTo>
                <a:lnTo>
                  <a:pt x="96013" y="1296162"/>
                </a:lnTo>
                <a:lnTo>
                  <a:pt x="80162" y="1261516"/>
                </a:lnTo>
                <a:close/>
              </a:path>
              <a:path w="2965450" h="1365885">
                <a:moveTo>
                  <a:pt x="96013" y="1296162"/>
                </a:moveTo>
                <a:lnTo>
                  <a:pt x="78695" y="1304085"/>
                </a:lnTo>
                <a:lnTo>
                  <a:pt x="94546" y="1338732"/>
                </a:lnTo>
                <a:lnTo>
                  <a:pt x="111864" y="1330809"/>
                </a:lnTo>
                <a:lnTo>
                  <a:pt x="96013" y="1296162"/>
                </a:lnTo>
                <a:close/>
              </a:path>
              <a:path w="2965450" h="1365885">
                <a:moveTo>
                  <a:pt x="111864" y="1330809"/>
                </a:moveTo>
                <a:lnTo>
                  <a:pt x="94546" y="1338732"/>
                </a:lnTo>
                <a:lnTo>
                  <a:pt x="115488" y="1338732"/>
                </a:lnTo>
                <a:lnTo>
                  <a:pt x="111864" y="1330809"/>
                </a:lnTo>
                <a:close/>
              </a:path>
              <a:path w="2965450" h="1365885">
                <a:moveTo>
                  <a:pt x="2853438" y="34646"/>
                </a:moveTo>
                <a:lnTo>
                  <a:pt x="96013" y="1296162"/>
                </a:lnTo>
                <a:lnTo>
                  <a:pt x="111864" y="1330809"/>
                </a:lnTo>
                <a:lnTo>
                  <a:pt x="2869288" y="69293"/>
                </a:lnTo>
                <a:lnTo>
                  <a:pt x="2853438" y="34646"/>
                </a:lnTo>
                <a:close/>
              </a:path>
              <a:path w="2965450" h="1365885">
                <a:moveTo>
                  <a:pt x="2947339" y="26719"/>
                </a:moveTo>
                <a:lnTo>
                  <a:pt x="2870765" y="26719"/>
                </a:lnTo>
                <a:lnTo>
                  <a:pt x="2886616" y="61366"/>
                </a:lnTo>
                <a:lnTo>
                  <a:pt x="2869288" y="69293"/>
                </a:lnTo>
                <a:lnTo>
                  <a:pt x="2885139" y="103939"/>
                </a:lnTo>
                <a:lnTo>
                  <a:pt x="2947339" y="26719"/>
                </a:lnTo>
                <a:close/>
              </a:path>
              <a:path w="2965450" h="1365885">
                <a:moveTo>
                  <a:pt x="2870765" y="26719"/>
                </a:moveTo>
                <a:lnTo>
                  <a:pt x="2853438" y="34646"/>
                </a:lnTo>
                <a:lnTo>
                  <a:pt x="2869288" y="69293"/>
                </a:lnTo>
                <a:lnTo>
                  <a:pt x="2886616" y="61366"/>
                </a:lnTo>
                <a:lnTo>
                  <a:pt x="2870765" y="26719"/>
                </a:lnTo>
                <a:close/>
              </a:path>
              <a:path w="2965450" h="1365885">
                <a:moveTo>
                  <a:pt x="2837587" y="0"/>
                </a:moveTo>
                <a:lnTo>
                  <a:pt x="2853438" y="34646"/>
                </a:lnTo>
                <a:lnTo>
                  <a:pt x="2870765" y="26719"/>
                </a:lnTo>
                <a:lnTo>
                  <a:pt x="2947339" y="26719"/>
                </a:lnTo>
                <a:lnTo>
                  <a:pt x="2965302" y="4418"/>
                </a:lnTo>
                <a:lnTo>
                  <a:pt x="2837587" y="0"/>
                </a:lnTo>
                <a:close/>
              </a:path>
            </a:pathLst>
          </a:custGeom>
          <a:solidFill>
            <a:srgbClr val="91B121"/>
          </a:solidFill>
        </p:spPr>
        <p:txBody>
          <a:bodyPr wrap="square" lIns="0" tIns="0" rIns="0" bIns="0" rtlCol="0"/>
          <a:lstStyle/>
          <a:p>
            <a:endParaRPr/>
          </a:p>
        </p:txBody>
      </p:sp>
      <p:sp>
        <p:nvSpPr>
          <p:cNvPr id="49" name="object 49"/>
          <p:cNvSpPr txBox="1">
            <a:spLocks noGrp="1"/>
          </p:cNvSpPr>
          <p:nvPr>
            <p:ph type="ftr" sz="quarter" idx="5"/>
          </p:nvPr>
        </p:nvSpPr>
        <p:spPr>
          <a:prstGeom prst="rect">
            <a:avLst/>
          </a:prstGeom>
        </p:spPr>
        <p:txBody>
          <a:bodyPr vert="horz" wrap="square" lIns="0" tIns="7620" rIns="0" bIns="0" rtlCol="0">
            <a:spAutoFit/>
          </a:bodyPr>
          <a:lstStyle/>
          <a:p>
            <a:pPr marL="12700">
              <a:lnSpc>
                <a:spcPct val="100000"/>
              </a:lnSpc>
              <a:spcBef>
                <a:spcPts val="60"/>
              </a:spcBef>
            </a:pPr>
            <a:r>
              <a:rPr dirty="0"/>
              <a:t>@ Uhuru</a:t>
            </a:r>
            <a:r>
              <a:rPr spc="-65" dirty="0"/>
              <a:t> </a:t>
            </a:r>
            <a:r>
              <a:rPr spc="-5" dirty="0"/>
              <a:t>Corporation</a:t>
            </a:r>
          </a:p>
        </p:txBody>
      </p:sp>
      <p:sp>
        <p:nvSpPr>
          <p:cNvPr id="50" name="object 50"/>
          <p:cNvSpPr txBox="1">
            <a:spLocks noGrp="1"/>
          </p:cNvSpPr>
          <p:nvPr>
            <p:ph type="sldNum" sz="quarter" idx="7"/>
          </p:nvPr>
        </p:nvSpPr>
        <p:spPr>
          <a:prstGeom prst="rect">
            <a:avLst/>
          </a:prstGeom>
        </p:spPr>
        <p:txBody>
          <a:bodyPr vert="horz" wrap="square" lIns="0" tIns="7620" rIns="0" bIns="0" rtlCol="0">
            <a:spAutoFit/>
          </a:bodyPr>
          <a:lstStyle/>
          <a:p>
            <a:pPr marL="25400">
              <a:lnSpc>
                <a:spcPct val="100000"/>
              </a:lnSpc>
              <a:spcBef>
                <a:spcPts val="60"/>
              </a:spcBef>
            </a:pPr>
            <a:fld id="{81D60167-4931-47E6-BA6A-407CBD079E47}" type="slidenum">
              <a:rPr dirty="0"/>
              <a:t>4</a:t>
            </a:fld>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47534" y="1899136"/>
            <a:ext cx="2651125" cy="4327525"/>
          </a:xfrm>
          <a:custGeom>
            <a:avLst/>
            <a:gdLst/>
            <a:ahLst/>
            <a:cxnLst/>
            <a:rect l="l" t="t" r="r" b="b"/>
            <a:pathLst>
              <a:path w="2651125" h="4327525">
                <a:moveTo>
                  <a:pt x="0" y="249275"/>
                </a:moveTo>
                <a:lnTo>
                  <a:pt x="4016" y="204468"/>
                </a:lnTo>
                <a:lnTo>
                  <a:pt x="15595" y="162295"/>
                </a:lnTo>
                <a:lnTo>
                  <a:pt x="34033" y="123461"/>
                </a:lnTo>
                <a:lnTo>
                  <a:pt x="58626" y="88670"/>
                </a:lnTo>
                <a:lnTo>
                  <a:pt x="88670" y="58626"/>
                </a:lnTo>
                <a:lnTo>
                  <a:pt x="123461" y="34033"/>
                </a:lnTo>
                <a:lnTo>
                  <a:pt x="162295" y="15595"/>
                </a:lnTo>
                <a:lnTo>
                  <a:pt x="204468" y="4016"/>
                </a:lnTo>
                <a:lnTo>
                  <a:pt x="249275" y="0"/>
                </a:lnTo>
                <a:lnTo>
                  <a:pt x="2401467" y="0"/>
                </a:lnTo>
                <a:lnTo>
                  <a:pt x="2446274" y="4016"/>
                </a:lnTo>
                <a:lnTo>
                  <a:pt x="2488447" y="15595"/>
                </a:lnTo>
                <a:lnTo>
                  <a:pt x="2527281" y="34033"/>
                </a:lnTo>
                <a:lnTo>
                  <a:pt x="2562072" y="58626"/>
                </a:lnTo>
                <a:lnTo>
                  <a:pt x="2592116" y="88670"/>
                </a:lnTo>
                <a:lnTo>
                  <a:pt x="2616709" y="123461"/>
                </a:lnTo>
                <a:lnTo>
                  <a:pt x="2635147" y="162295"/>
                </a:lnTo>
                <a:lnTo>
                  <a:pt x="2646726" y="204468"/>
                </a:lnTo>
                <a:lnTo>
                  <a:pt x="2650743" y="249275"/>
                </a:lnTo>
                <a:lnTo>
                  <a:pt x="2650743" y="4078216"/>
                </a:lnTo>
                <a:lnTo>
                  <a:pt x="2646726" y="4123023"/>
                </a:lnTo>
                <a:lnTo>
                  <a:pt x="2635147" y="4165196"/>
                </a:lnTo>
                <a:lnTo>
                  <a:pt x="2616709" y="4204030"/>
                </a:lnTo>
                <a:lnTo>
                  <a:pt x="2592116" y="4238821"/>
                </a:lnTo>
                <a:lnTo>
                  <a:pt x="2562072" y="4268865"/>
                </a:lnTo>
                <a:lnTo>
                  <a:pt x="2527281" y="4293458"/>
                </a:lnTo>
                <a:lnTo>
                  <a:pt x="2488447" y="4311896"/>
                </a:lnTo>
                <a:lnTo>
                  <a:pt x="2446274" y="4323475"/>
                </a:lnTo>
                <a:lnTo>
                  <a:pt x="2401467" y="4327492"/>
                </a:lnTo>
                <a:lnTo>
                  <a:pt x="249275" y="4327492"/>
                </a:lnTo>
                <a:lnTo>
                  <a:pt x="204468" y="4323475"/>
                </a:lnTo>
                <a:lnTo>
                  <a:pt x="162295" y="4311896"/>
                </a:lnTo>
                <a:lnTo>
                  <a:pt x="123461" y="4293458"/>
                </a:lnTo>
                <a:lnTo>
                  <a:pt x="88670" y="4268865"/>
                </a:lnTo>
                <a:lnTo>
                  <a:pt x="58626" y="4238821"/>
                </a:lnTo>
                <a:lnTo>
                  <a:pt x="34033" y="4204030"/>
                </a:lnTo>
                <a:lnTo>
                  <a:pt x="15595" y="4165196"/>
                </a:lnTo>
                <a:lnTo>
                  <a:pt x="4016" y="4123023"/>
                </a:lnTo>
                <a:lnTo>
                  <a:pt x="0" y="4078216"/>
                </a:lnTo>
                <a:lnTo>
                  <a:pt x="0" y="249275"/>
                </a:lnTo>
                <a:close/>
              </a:path>
            </a:pathLst>
          </a:custGeom>
          <a:ln w="12700">
            <a:solidFill>
              <a:srgbClr val="8E876C"/>
            </a:solidFill>
          </a:ln>
        </p:spPr>
        <p:txBody>
          <a:bodyPr wrap="square" lIns="0" tIns="0" rIns="0" bIns="0" rtlCol="0"/>
          <a:lstStyle/>
          <a:p>
            <a:endParaRPr/>
          </a:p>
        </p:txBody>
      </p:sp>
      <p:sp>
        <p:nvSpPr>
          <p:cNvPr id="3" name="object 3"/>
          <p:cNvSpPr txBox="1"/>
          <p:nvPr/>
        </p:nvSpPr>
        <p:spPr>
          <a:xfrm>
            <a:off x="1774405" y="1992884"/>
            <a:ext cx="13970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サプライヤー</a:t>
            </a:r>
            <a:endParaRPr sz="1800">
              <a:latin typeface="Yu Gothic"/>
              <a:cs typeface="Yu Gothic"/>
            </a:endParaRPr>
          </a:p>
        </p:txBody>
      </p:sp>
      <p:sp>
        <p:nvSpPr>
          <p:cNvPr id="4" name="object 4"/>
          <p:cNvSpPr/>
          <p:nvPr/>
        </p:nvSpPr>
        <p:spPr>
          <a:xfrm>
            <a:off x="4770628" y="1899136"/>
            <a:ext cx="2651125" cy="4327525"/>
          </a:xfrm>
          <a:custGeom>
            <a:avLst/>
            <a:gdLst/>
            <a:ahLst/>
            <a:cxnLst/>
            <a:rect l="l" t="t" r="r" b="b"/>
            <a:pathLst>
              <a:path w="2651125" h="4327525">
                <a:moveTo>
                  <a:pt x="0" y="249275"/>
                </a:moveTo>
                <a:lnTo>
                  <a:pt x="4016" y="204468"/>
                </a:lnTo>
                <a:lnTo>
                  <a:pt x="15595" y="162295"/>
                </a:lnTo>
                <a:lnTo>
                  <a:pt x="34033" y="123461"/>
                </a:lnTo>
                <a:lnTo>
                  <a:pt x="58626" y="88670"/>
                </a:lnTo>
                <a:lnTo>
                  <a:pt x="88670" y="58626"/>
                </a:lnTo>
                <a:lnTo>
                  <a:pt x="123461" y="34033"/>
                </a:lnTo>
                <a:lnTo>
                  <a:pt x="162295" y="15595"/>
                </a:lnTo>
                <a:lnTo>
                  <a:pt x="204468" y="4016"/>
                </a:lnTo>
                <a:lnTo>
                  <a:pt x="249275" y="0"/>
                </a:lnTo>
                <a:lnTo>
                  <a:pt x="2401467" y="0"/>
                </a:lnTo>
                <a:lnTo>
                  <a:pt x="2446274" y="4016"/>
                </a:lnTo>
                <a:lnTo>
                  <a:pt x="2488447" y="15595"/>
                </a:lnTo>
                <a:lnTo>
                  <a:pt x="2527281" y="34033"/>
                </a:lnTo>
                <a:lnTo>
                  <a:pt x="2562072" y="58626"/>
                </a:lnTo>
                <a:lnTo>
                  <a:pt x="2592116" y="88670"/>
                </a:lnTo>
                <a:lnTo>
                  <a:pt x="2616709" y="123461"/>
                </a:lnTo>
                <a:lnTo>
                  <a:pt x="2635147" y="162295"/>
                </a:lnTo>
                <a:lnTo>
                  <a:pt x="2646726" y="204468"/>
                </a:lnTo>
                <a:lnTo>
                  <a:pt x="2650743" y="249275"/>
                </a:lnTo>
                <a:lnTo>
                  <a:pt x="2650743" y="4078216"/>
                </a:lnTo>
                <a:lnTo>
                  <a:pt x="2646726" y="4123023"/>
                </a:lnTo>
                <a:lnTo>
                  <a:pt x="2635147" y="4165196"/>
                </a:lnTo>
                <a:lnTo>
                  <a:pt x="2616709" y="4204030"/>
                </a:lnTo>
                <a:lnTo>
                  <a:pt x="2592116" y="4238821"/>
                </a:lnTo>
                <a:lnTo>
                  <a:pt x="2562072" y="4268865"/>
                </a:lnTo>
                <a:lnTo>
                  <a:pt x="2527281" y="4293458"/>
                </a:lnTo>
                <a:lnTo>
                  <a:pt x="2488447" y="4311896"/>
                </a:lnTo>
                <a:lnTo>
                  <a:pt x="2446274" y="4323475"/>
                </a:lnTo>
                <a:lnTo>
                  <a:pt x="2401467" y="4327492"/>
                </a:lnTo>
                <a:lnTo>
                  <a:pt x="249275" y="4327492"/>
                </a:lnTo>
                <a:lnTo>
                  <a:pt x="204468" y="4323475"/>
                </a:lnTo>
                <a:lnTo>
                  <a:pt x="162295" y="4311896"/>
                </a:lnTo>
                <a:lnTo>
                  <a:pt x="123461" y="4293458"/>
                </a:lnTo>
                <a:lnTo>
                  <a:pt x="88670" y="4268865"/>
                </a:lnTo>
                <a:lnTo>
                  <a:pt x="58626" y="4238821"/>
                </a:lnTo>
                <a:lnTo>
                  <a:pt x="34033" y="4204030"/>
                </a:lnTo>
                <a:lnTo>
                  <a:pt x="15595" y="4165196"/>
                </a:lnTo>
                <a:lnTo>
                  <a:pt x="4016" y="4123023"/>
                </a:lnTo>
                <a:lnTo>
                  <a:pt x="0" y="4078216"/>
                </a:lnTo>
                <a:lnTo>
                  <a:pt x="0" y="249275"/>
                </a:lnTo>
                <a:close/>
              </a:path>
            </a:pathLst>
          </a:custGeom>
          <a:ln w="12700">
            <a:solidFill>
              <a:srgbClr val="8E876C"/>
            </a:solidFill>
          </a:ln>
        </p:spPr>
        <p:txBody>
          <a:bodyPr wrap="square" lIns="0" tIns="0" rIns="0" bIns="0" rtlCol="0"/>
          <a:lstStyle/>
          <a:p>
            <a:endParaRPr/>
          </a:p>
        </p:txBody>
      </p:sp>
      <p:sp>
        <p:nvSpPr>
          <p:cNvPr id="5" name="object 5"/>
          <p:cNvSpPr txBox="1"/>
          <p:nvPr/>
        </p:nvSpPr>
        <p:spPr>
          <a:xfrm>
            <a:off x="5854698" y="1992884"/>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⾃社</a:t>
            </a:r>
            <a:endParaRPr sz="1800">
              <a:latin typeface="Yu Gothic"/>
              <a:cs typeface="Yu Gothic"/>
            </a:endParaRPr>
          </a:p>
        </p:txBody>
      </p:sp>
      <p:sp>
        <p:nvSpPr>
          <p:cNvPr id="6" name="object 6"/>
          <p:cNvSpPr/>
          <p:nvPr/>
        </p:nvSpPr>
        <p:spPr>
          <a:xfrm>
            <a:off x="8393720" y="1867485"/>
            <a:ext cx="2651125" cy="4327525"/>
          </a:xfrm>
          <a:custGeom>
            <a:avLst/>
            <a:gdLst/>
            <a:ahLst/>
            <a:cxnLst/>
            <a:rect l="l" t="t" r="r" b="b"/>
            <a:pathLst>
              <a:path w="2651125" h="4327525">
                <a:moveTo>
                  <a:pt x="0" y="249275"/>
                </a:moveTo>
                <a:lnTo>
                  <a:pt x="4016" y="204468"/>
                </a:lnTo>
                <a:lnTo>
                  <a:pt x="15595" y="162295"/>
                </a:lnTo>
                <a:lnTo>
                  <a:pt x="34033" y="123461"/>
                </a:lnTo>
                <a:lnTo>
                  <a:pt x="58626" y="88670"/>
                </a:lnTo>
                <a:lnTo>
                  <a:pt x="88670" y="58626"/>
                </a:lnTo>
                <a:lnTo>
                  <a:pt x="123461" y="34033"/>
                </a:lnTo>
                <a:lnTo>
                  <a:pt x="162295" y="15595"/>
                </a:lnTo>
                <a:lnTo>
                  <a:pt x="204468" y="4016"/>
                </a:lnTo>
                <a:lnTo>
                  <a:pt x="249275" y="0"/>
                </a:lnTo>
                <a:lnTo>
                  <a:pt x="2401467" y="0"/>
                </a:lnTo>
                <a:lnTo>
                  <a:pt x="2446274" y="4016"/>
                </a:lnTo>
                <a:lnTo>
                  <a:pt x="2488447" y="15595"/>
                </a:lnTo>
                <a:lnTo>
                  <a:pt x="2527281" y="34033"/>
                </a:lnTo>
                <a:lnTo>
                  <a:pt x="2562072" y="58626"/>
                </a:lnTo>
                <a:lnTo>
                  <a:pt x="2592116" y="88670"/>
                </a:lnTo>
                <a:lnTo>
                  <a:pt x="2616709" y="123461"/>
                </a:lnTo>
                <a:lnTo>
                  <a:pt x="2635147" y="162295"/>
                </a:lnTo>
                <a:lnTo>
                  <a:pt x="2646726" y="204468"/>
                </a:lnTo>
                <a:lnTo>
                  <a:pt x="2650743" y="249275"/>
                </a:lnTo>
                <a:lnTo>
                  <a:pt x="2650743" y="4078216"/>
                </a:lnTo>
                <a:lnTo>
                  <a:pt x="2646726" y="4123023"/>
                </a:lnTo>
                <a:lnTo>
                  <a:pt x="2635147" y="4165196"/>
                </a:lnTo>
                <a:lnTo>
                  <a:pt x="2616709" y="4204030"/>
                </a:lnTo>
                <a:lnTo>
                  <a:pt x="2592116" y="4238821"/>
                </a:lnTo>
                <a:lnTo>
                  <a:pt x="2562072" y="4268865"/>
                </a:lnTo>
                <a:lnTo>
                  <a:pt x="2527281" y="4293458"/>
                </a:lnTo>
                <a:lnTo>
                  <a:pt x="2488447" y="4311896"/>
                </a:lnTo>
                <a:lnTo>
                  <a:pt x="2446274" y="4323475"/>
                </a:lnTo>
                <a:lnTo>
                  <a:pt x="2401467" y="4327492"/>
                </a:lnTo>
                <a:lnTo>
                  <a:pt x="249275" y="4327492"/>
                </a:lnTo>
                <a:lnTo>
                  <a:pt x="204468" y="4323475"/>
                </a:lnTo>
                <a:lnTo>
                  <a:pt x="162295" y="4311896"/>
                </a:lnTo>
                <a:lnTo>
                  <a:pt x="123461" y="4293458"/>
                </a:lnTo>
                <a:lnTo>
                  <a:pt x="88670" y="4268865"/>
                </a:lnTo>
                <a:lnTo>
                  <a:pt x="58626" y="4238821"/>
                </a:lnTo>
                <a:lnTo>
                  <a:pt x="34033" y="4204030"/>
                </a:lnTo>
                <a:lnTo>
                  <a:pt x="15595" y="4165196"/>
                </a:lnTo>
                <a:lnTo>
                  <a:pt x="4016" y="4123023"/>
                </a:lnTo>
                <a:lnTo>
                  <a:pt x="0" y="4078216"/>
                </a:lnTo>
                <a:lnTo>
                  <a:pt x="0" y="249275"/>
                </a:lnTo>
                <a:close/>
              </a:path>
            </a:pathLst>
          </a:custGeom>
          <a:ln w="12700">
            <a:solidFill>
              <a:srgbClr val="8E876C"/>
            </a:solidFill>
          </a:ln>
        </p:spPr>
        <p:txBody>
          <a:bodyPr wrap="square" lIns="0" tIns="0" rIns="0" bIns="0" rtlCol="0"/>
          <a:lstStyle/>
          <a:p>
            <a:endParaRPr/>
          </a:p>
        </p:txBody>
      </p:sp>
      <p:sp>
        <p:nvSpPr>
          <p:cNvPr id="7" name="object 7"/>
          <p:cNvSpPr txBox="1"/>
          <p:nvPr/>
        </p:nvSpPr>
        <p:spPr>
          <a:xfrm>
            <a:off x="9477791" y="1959355"/>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顧客</a:t>
            </a:r>
            <a:endParaRPr sz="1800">
              <a:latin typeface="Yu Gothic"/>
              <a:cs typeface="Yu Gothic"/>
            </a:endParaRPr>
          </a:p>
        </p:txBody>
      </p:sp>
      <p:sp>
        <p:nvSpPr>
          <p:cNvPr id="8" name="object 8"/>
          <p:cNvSpPr txBox="1">
            <a:spLocks noGrp="1"/>
          </p:cNvSpPr>
          <p:nvPr>
            <p:ph type="title"/>
          </p:nvPr>
        </p:nvSpPr>
        <p:spPr>
          <a:xfrm>
            <a:off x="438739" y="282150"/>
            <a:ext cx="5847080" cy="384175"/>
          </a:xfrm>
          <a:prstGeom prst="rect">
            <a:avLst/>
          </a:prstGeom>
        </p:spPr>
        <p:txBody>
          <a:bodyPr vert="horz" wrap="square" lIns="0" tIns="12700" rIns="0" bIns="0" rtlCol="0">
            <a:spAutoFit/>
          </a:bodyPr>
          <a:lstStyle/>
          <a:p>
            <a:pPr marL="12700">
              <a:lnSpc>
                <a:spcPct val="100000"/>
              </a:lnSpc>
              <a:spcBef>
                <a:spcPts val="100"/>
              </a:spcBef>
            </a:pPr>
            <a:r>
              <a:rPr sz="2350" spc="50" dirty="0">
                <a:latin typeface="MS Gothic"/>
                <a:cs typeface="MS Gothic"/>
              </a:rPr>
              <a:t>分散型台帳は金流にまで及ぶと考えられる</a:t>
            </a:r>
            <a:endParaRPr sz="2350">
              <a:latin typeface="MS Gothic"/>
              <a:cs typeface="MS Gothic"/>
            </a:endParaRPr>
          </a:p>
        </p:txBody>
      </p:sp>
      <p:sp>
        <p:nvSpPr>
          <p:cNvPr id="9" name="object 9"/>
          <p:cNvSpPr txBox="1"/>
          <p:nvPr/>
        </p:nvSpPr>
        <p:spPr>
          <a:xfrm>
            <a:off x="733904" y="913891"/>
            <a:ext cx="9474200" cy="391160"/>
          </a:xfrm>
          <a:prstGeom prst="rect">
            <a:avLst/>
          </a:prstGeom>
        </p:spPr>
        <p:txBody>
          <a:bodyPr vert="horz" wrap="square" lIns="0" tIns="12700" rIns="0" bIns="0" rtlCol="0">
            <a:spAutoFit/>
          </a:bodyPr>
          <a:lstStyle/>
          <a:p>
            <a:pPr marL="12700">
              <a:lnSpc>
                <a:spcPct val="100000"/>
              </a:lnSpc>
              <a:spcBef>
                <a:spcPts val="100"/>
              </a:spcBef>
            </a:pPr>
            <a:r>
              <a:rPr sz="2400" dirty="0">
                <a:latin typeface="Yu Gothic"/>
                <a:cs typeface="Yu Gothic"/>
              </a:rPr>
              <a:t>将来的にスマートコントラクト（⾃動執⾏）による決済も実現される</a:t>
            </a:r>
            <a:endParaRPr sz="2400">
              <a:latin typeface="Yu Gothic"/>
              <a:cs typeface="Yu Gothic"/>
            </a:endParaRPr>
          </a:p>
        </p:txBody>
      </p:sp>
      <p:sp>
        <p:nvSpPr>
          <p:cNvPr id="10" name="object 10"/>
          <p:cNvSpPr/>
          <p:nvPr/>
        </p:nvSpPr>
        <p:spPr>
          <a:xfrm>
            <a:off x="5431825" y="3698738"/>
            <a:ext cx="1336478" cy="1336478"/>
          </a:xfrm>
          <a:prstGeom prst="rect">
            <a:avLst/>
          </a:prstGeom>
          <a:blipFill>
            <a:blip r:embed="rId2" cstate="print"/>
            <a:stretch>
              <a:fillRect/>
            </a:stretch>
          </a:blipFill>
        </p:spPr>
        <p:txBody>
          <a:bodyPr wrap="square" lIns="0" tIns="0" rIns="0" bIns="0" rtlCol="0"/>
          <a:lstStyle/>
          <a:p>
            <a:endParaRPr/>
          </a:p>
        </p:txBody>
      </p:sp>
      <p:sp>
        <p:nvSpPr>
          <p:cNvPr id="11" name="object 11"/>
          <p:cNvSpPr/>
          <p:nvPr/>
        </p:nvSpPr>
        <p:spPr>
          <a:xfrm>
            <a:off x="5394665" y="3668149"/>
            <a:ext cx="1374140" cy="1374140"/>
          </a:xfrm>
          <a:custGeom>
            <a:avLst/>
            <a:gdLst/>
            <a:ahLst/>
            <a:cxnLst/>
            <a:rect l="l" t="t" r="r" b="b"/>
            <a:pathLst>
              <a:path w="1374140" h="1374139">
                <a:moveTo>
                  <a:pt x="0" y="686819"/>
                </a:moveTo>
                <a:lnTo>
                  <a:pt x="1724" y="637769"/>
                </a:lnTo>
                <a:lnTo>
                  <a:pt x="6820" y="589650"/>
                </a:lnTo>
                <a:lnTo>
                  <a:pt x="15171" y="542578"/>
                </a:lnTo>
                <a:lnTo>
                  <a:pt x="26661" y="496669"/>
                </a:lnTo>
                <a:lnTo>
                  <a:pt x="41175" y="452040"/>
                </a:lnTo>
                <a:lnTo>
                  <a:pt x="58594" y="408806"/>
                </a:lnTo>
                <a:lnTo>
                  <a:pt x="78804" y="367085"/>
                </a:lnTo>
                <a:lnTo>
                  <a:pt x="101688" y="326991"/>
                </a:lnTo>
                <a:lnTo>
                  <a:pt x="127131" y="288642"/>
                </a:lnTo>
                <a:lnTo>
                  <a:pt x="155014" y="252154"/>
                </a:lnTo>
                <a:lnTo>
                  <a:pt x="185224" y="217642"/>
                </a:lnTo>
                <a:lnTo>
                  <a:pt x="217642" y="185224"/>
                </a:lnTo>
                <a:lnTo>
                  <a:pt x="252154" y="155014"/>
                </a:lnTo>
                <a:lnTo>
                  <a:pt x="288642" y="127131"/>
                </a:lnTo>
                <a:lnTo>
                  <a:pt x="326991" y="101688"/>
                </a:lnTo>
                <a:lnTo>
                  <a:pt x="367085" y="78804"/>
                </a:lnTo>
                <a:lnTo>
                  <a:pt x="408806" y="58594"/>
                </a:lnTo>
                <a:lnTo>
                  <a:pt x="452040" y="41175"/>
                </a:lnTo>
                <a:lnTo>
                  <a:pt x="496669" y="26661"/>
                </a:lnTo>
                <a:lnTo>
                  <a:pt x="542578" y="15171"/>
                </a:lnTo>
                <a:lnTo>
                  <a:pt x="589650" y="6820"/>
                </a:lnTo>
                <a:lnTo>
                  <a:pt x="637769" y="1724"/>
                </a:lnTo>
                <a:lnTo>
                  <a:pt x="686819" y="0"/>
                </a:lnTo>
                <a:lnTo>
                  <a:pt x="735868" y="1724"/>
                </a:lnTo>
                <a:lnTo>
                  <a:pt x="783987" y="6820"/>
                </a:lnTo>
                <a:lnTo>
                  <a:pt x="831059" y="15171"/>
                </a:lnTo>
                <a:lnTo>
                  <a:pt x="876968" y="26661"/>
                </a:lnTo>
                <a:lnTo>
                  <a:pt x="921597" y="41175"/>
                </a:lnTo>
                <a:lnTo>
                  <a:pt x="964831" y="58594"/>
                </a:lnTo>
                <a:lnTo>
                  <a:pt x="1006552" y="78804"/>
                </a:lnTo>
                <a:lnTo>
                  <a:pt x="1046646" y="101688"/>
                </a:lnTo>
                <a:lnTo>
                  <a:pt x="1084995" y="127131"/>
                </a:lnTo>
                <a:lnTo>
                  <a:pt x="1121483" y="155014"/>
                </a:lnTo>
                <a:lnTo>
                  <a:pt x="1155995" y="185224"/>
                </a:lnTo>
                <a:lnTo>
                  <a:pt x="1188413" y="217642"/>
                </a:lnTo>
                <a:lnTo>
                  <a:pt x="1218623" y="252154"/>
                </a:lnTo>
                <a:lnTo>
                  <a:pt x="1246507" y="288642"/>
                </a:lnTo>
                <a:lnTo>
                  <a:pt x="1271949" y="326991"/>
                </a:lnTo>
                <a:lnTo>
                  <a:pt x="1294833" y="367085"/>
                </a:lnTo>
                <a:lnTo>
                  <a:pt x="1315043" y="408806"/>
                </a:lnTo>
                <a:lnTo>
                  <a:pt x="1332463" y="452040"/>
                </a:lnTo>
                <a:lnTo>
                  <a:pt x="1346976" y="496669"/>
                </a:lnTo>
                <a:lnTo>
                  <a:pt x="1358466" y="542578"/>
                </a:lnTo>
                <a:lnTo>
                  <a:pt x="1366817" y="589650"/>
                </a:lnTo>
                <a:lnTo>
                  <a:pt x="1371913" y="637769"/>
                </a:lnTo>
                <a:lnTo>
                  <a:pt x="1373638" y="686819"/>
                </a:lnTo>
                <a:lnTo>
                  <a:pt x="1371913" y="735868"/>
                </a:lnTo>
                <a:lnTo>
                  <a:pt x="1366817" y="783987"/>
                </a:lnTo>
                <a:lnTo>
                  <a:pt x="1358466" y="831059"/>
                </a:lnTo>
                <a:lnTo>
                  <a:pt x="1346976" y="876968"/>
                </a:lnTo>
                <a:lnTo>
                  <a:pt x="1332463" y="921597"/>
                </a:lnTo>
                <a:lnTo>
                  <a:pt x="1315043" y="964831"/>
                </a:lnTo>
                <a:lnTo>
                  <a:pt x="1294833" y="1006552"/>
                </a:lnTo>
                <a:lnTo>
                  <a:pt x="1271949" y="1046646"/>
                </a:lnTo>
                <a:lnTo>
                  <a:pt x="1246507" y="1084995"/>
                </a:lnTo>
                <a:lnTo>
                  <a:pt x="1218623" y="1121483"/>
                </a:lnTo>
                <a:lnTo>
                  <a:pt x="1188413" y="1155995"/>
                </a:lnTo>
                <a:lnTo>
                  <a:pt x="1155995" y="1188413"/>
                </a:lnTo>
                <a:lnTo>
                  <a:pt x="1121483" y="1218623"/>
                </a:lnTo>
                <a:lnTo>
                  <a:pt x="1084995" y="1246507"/>
                </a:lnTo>
                <a:lnTo>
                  <a:pt x="1046646" y="1271949"/>
                </a:lnTo>
                <a:lnTo>
                  <a:pt x="1006552" y="1294833"/>
                </a:lnTo>
                <a:lnTo>
                  <a:pt x="964831" y="1315043"/>
                </a:lnTo>
                <a:lnTo>
                  <a:pt x="921597" y="1332463"/>
                </a:lnTo>
                <a:lnTo>
                  <a:pt x="876968" y="1346976"/>
                </a:lnTo>
                <a:lnTo>
                  <a:pt x="831059" y="1358466"/>
                </a:lnTo>
                <a:lnTo>
                  <a:pt x="783987" y="1366817"/>
                </a:lnTo>
                <a:lnTo>
                  <a:pt x="735868" y="1371913"/>
                </a:lnTo>
                <a:lnTo>
                  <a:pt x="686819" y="1373638"/>
                </a:lnTo>
                <a:lnTo>
                  <a:pt x="637769" y="1371913"/>
                </a:lnTo>
                <a:lnTo>
                  <a:pt x="589650" y="1366817"/>
                </a:lnTo>
                <a:lnTo>
                  <a:pt x="542578" y="1358466"/>
                </a:lnTo>
                <a:lnTo>
                  <a:pt x="496669" y="1346976"/>
                </a:lnTo>
                <a:lnTo>
                  <a:pt x="452040" y="1332463"/>
                </a:lnTo>
                <a:lnTo>
                  <a:pt x="408806" y="1315043"/>
                </a:lnTo>
                <a:lnTo>
                  <a:pt x="367085" y="1294833"/>
                </a:lnTo>
                <a:lnTo>
                  <a:pt x="326991" y="1271949"/>
                </a:lnTo>
                <a:lnTo>
                  <a:pt x="288642" y="1246507"/>
                </a:lnTo>
                <a:lnTo>
                  <a:pt x="252154" y="1218623"/>
                </a:lnTo>
                <a:lnTo>
                  <a:pt x="217642" y="1188413"/>
                </a:lnTo>
                <a:lnTo>
                  <a:pt x="185224" y="1155995"/>
                </a:lnTo>
                <a:lnTo>
                  <a:pt x="155014" y="1121483"/>
                </a:lnTo>
                <a:lnTo>
                  <a:pt x="127131" y="1084995"/>
                </a:lnTo>
                <a:lnTo>
                  <a:pt x="101688" y="1046646"/>
                </a:lnTo>
                <a:lnTo>
                  <a:pt x="78804" y="1006552"/>
                </a:lnTo>
                <a:lnTo>
                  <a:pt x="58594" y="964831"/>
                </a:lnTo>
                <a:lnTo>
                  <a:pt x="41175" y="921597"/>
                </a:lnTo>
                <a:lnTo>
                  <a:pt x="26661" y="876968"/>
                </a:lnTo>
                <a:lnTo>
                  <a:pt x="15171" y="831059"/>
                </a:lnTo>
                <a:lnTo>
                  <a:pt x="6820" y="783987"/>
                </a:lnTo>
                <a:lnTo>
                  <a:pt x="1724" y="735868"/>
                </a:lnTo>
                <a:lnTo>
                  <a:pt x="0" y="686819"/>
                </a:lnTo>
                <a:close/>
              </a:path>
            </a:pathLst>
          </a:custGeom>
          <a:ln w="6350">
            <a:solidFill>
              <a:srgbClr val="1C9AAD"/>
            </a:solidFill>
          </a:ln>
        </p:spPr>
        <p:txBody>
          <a:bodyPr wrap="square" lIns="0" tIns="0" rIns="0" bIns="0" rtlCol="0"/>
          <a:lstStyle/>
          <a:p>
            <a:endParaRPr/>
          </a:p>
        </p:txBody>
      </p:sp>
      <p:sp>
        <p:nvSpPr>
          <p:cNvPr id="12" name="object 12"/>
          <p:cNvSpPr/>
          <p:nvPr/>
        </p:nvSpPr>
        <p:spPr>
          <a:xfrm>
            <a:off x="1396728" y="2556800"/>
            <a:ext cx="2152356" cy="453684"/>
          </a:xfrm>
          <a:prstGeom prst="rect">
            <a:avLst/>
          </a:prstGeom>
          <a:blipFill>
            <a:blip r:embed="rId3" cstate="print"/>
            <a:stretch>
              <a:fillRect/>
            </a:stretch>
          </a:blipFill>
        </p:spPr>
        <p:txBody>
          <a:bodyPr wrap="square" lIns="0" tIns="0" rIns="0" bIns="0" rtlCol="0"/>
          <a:lstStyle/>
          <a:p>
            <a:endParaRPr/>
          </a:p>
        </p:txBody>
      </p:sp>
      <p:sp>
        <p:nvSpPr>
          <p:cNvPr id="13" name="object 13"/>
          <p:cNvSpPr txBox="1"/>
          <p:nvPr/>
        </p:nvSpPr>
        <p:spPr>
          <a:xfrm>
            <a:off x="1396728" y="2556800"/>
            <a:ext cx="2152650" cy="454025"/>
          </a:xfrm>
          <a:prstGeom prst="rect">
            <a:avLst/>
          </a:prstGeom>
          <a:ln w="6350">
            <a:solidFill>
              <a:srgbClr val="8E876C"/>
            </a:solidFill>
          </a:ln>
        </p:spPr>
        <p:txBody>
          <a:bodyPr vert="horz" wrap="square" lIns="0" tIns="76200" rIns="0" bIns="0" rtlCol="0">
            <a:spAutoFit/>
          </a:bodyPr>
          <a:lstStyle/>
          <a:p>
            <a:pPr algn="ctr">
              <a:lnSpc>
                <a:spcPct val="100000"/>
              </a:lnSpc>
              <a:spcBef>
                <a:spcPts val="600"/>
              </a:spcBef>
            </a:pPr>
            <a:r>
              <a:rPr sz="1800" b="1" spc="-5" dirty="0">
                <a:latin typeface="Calibri"/>
                <a:cs typeface="Calibri"/>
              </a:rPr>
              <a:t>ERP</a:t>
            </a:r>
            <a:endParaRPr sz="1800">
              <a:latin typeface="Calibri"/>
              <a:cs typeface="Calibri"/>
            </a:endParaRPr>
          </a:p>
        </p:txBody>
      </p:sp>
      <p:sp>
        <p:nvSpPr>
          <p:cNvPr id="14" name="object 14"/>
          <p:cNvSpPr/>
          <p:nvPr/>
        </p:nvSpPr>
        <p:spPr>
          <a:xfrm>
            <a:off x="5019822" y="2556800"/>
            <a:ext cx="2152356" cy="453684"/>
          </a:xfrm>
          <a:prstGeom prst="rect">
            <a:avLst/>
          </a:prstGeom>
          <a:blipFill>
            <a:blip r:embed="rId4" cstate="print"/>
            <a:stretch>
              <a:fillRect/>
            </a:stretch>
          </a:blipFill>
        </p:spPr>
        <p:txBody>
          <a:bodyPr wrap="square" lIns="0" tIns="0" rIns="0" bIns="0" rtlCol="0"/>
          <a:lstStyle/>
          <a:p>
            <a:endParaRPr/>
          </a:p>
        </p:txBody>
      </p:sp>
      <p:sp>
        <p:nvSpPr>
          <p:cNvPr id="15" name="object 15"/>
          <p:cNvSpPr txBox="1"/>
          <p:nvPr/>
        </p:nvSpPr>
        <p:spPr>
          <a:xfrm>
            <a:off x="5019822" y="2556800"/>
            <a:ext cx="2152650" cy="454025"/>
          </a:xfrm>
          <a:prstGeom prst="rect">
            <a:avLst/>
          </a:prstGeom>
          <a:ln w="6350">
            <a:solidFill>
              <a:srgbClr val="8E876C"/>
            </a:solidFill>
          </a:ln>
        </p:spPr>
        <p:txBody>
          <a:bodyPr vert="horz" wrap="square" lIns="0" tIns="76200" rIns="0" bIns="0" rtlCol="0">
            <a:spAutoFit/>
          </a:bodyPr>
          <a:lstStyle/>
          <a:p>
            <a:pPr algn="ctr">
              <a:lnSpc>
                <a:spcPct val="100000"/>
              </a:lnSpc>
              <a:spcBef>
                <a:spcPts val="600"/>
              </a:spcBef>
            </a:pPr>
            <a:r>
              <a:rPr sz="1800" b="1" spc="-5" dirty="0">
                <a:latin typeface="Calibri"/>
                <a:cs typeface="Calibri"/>
              </a:rPr>
              <a:t>ERP</a:t>
            </a:r>
            <a:endParaRPr sz="1800">
              <a:latin typeface="Calibri"/>
              <a:cs typeface="Calibri"/>
            </a:endParaRPr>
          </a:p>
        </p:txBody>
      </p:sp>
      <p:sp>
        <p:nvSpPr>
          <p:cNvPr id="16" name="object 16"/>
          <p:cNvSpPr/>
          <p:nvPr/>
        </p:nvSpPr>
        <p:spPr>
          <a:xfrm>
            <a:off x="8642915" y="2544663"/>
            <a:ext cx="2152356" cy="453685"/>
          </a:xfrm>
          <a:prstGeom prst="rect">
            <a:avLst/>
          </a:prstGeom>
          <a:blipFill>
            <a:blip r:embed="rId5" cstate="print"/>
            <a:stretch>
              <a:fillRect/>
            </a:stretch>
          </a:blipFill>
        </p:spPr>
        <p:txBody>
          <a:bodyPr wrap="square" lIns="0" tIns="0" rIns="0" bIns="0" rtlCol="0"/>
          <a:lstStyle/>
          <a:p>
            <a:endParaRPr/>
          </a:p>
        </p:txBody>
      </p:sp>
      <p:sp>
        <p:nvSpPr>
          <p:cNvPr id="17" name="object 17"/>
          <p:cNvSpPr txBox="1"/>
          <p:nvPr/>
        </p:nvSpPr>
        <p:spPr>
          <a:xfrm>
            <a:off x="8642915" y="2544663"/>
            <a:ext cx="2152650" cy="454025"/>
          </a:xfrm>
          <a:prstGeom prst="rect">
            <a:avLst/>
          </a:prstGeom>
          <a:ln w="6350">
            <a:solidFill>
              <a:srgbClr val="8E876C"/>
            </a:solidFill>
          </a:ln>
        </p:spPr>
        <p:txBody>
          <a:bodyPr vert="horz" wrap="square" lIns="0" tIns="76200" rIns="0" bIns="0" rtlCol="0">
            <a:spAutoFit/>
          </a:bodyPr>
          <a:lstStyle/>
          <a:p>
            <a:pPr algn="ctr">
              <a:lnSpc>
                <a:spcPct val="100000"/>
              </a:lnSpc>
              <a:spcBef>
                <a:spcPts val="600"/>
              </a:spcBef>
            </a:pPr>
            <a:r>
              <a:rPr sz="1800" b="1" spc="-5" dirty="0">
                <a:latin typeface="Calibri"/>
                <a:cs typeface="Calibri"/>
              </a:rPr>
              <a:t>ERP</a:t>
            </a:r>
            <a:endParaRPr sz="1800">
              <a:latin typeface="Calibri"/>
              <a:cs typeface="Calibri"/>
            </a:endParaRPr>
          </a:p>
        </p:txBody>
      </p:sp>
      <p:sp>
        <p:nvSpPr>
          <p:cNvPr id="18" name="object 18"/>
          <p:cNvSpPr/>
          <p:nvPr/>
        </p:nvSpPr>
        <p:spPr>
          <a:xfrm>
            <a:off x="3920317" y="2103123"/>
            <a:ext cx="725805" cy="1063625"/>
          </a:xfrm>
          <a:custGeom>
            <a:avLst/>
            <a:gdLst/>
            <a:ahLst/>
            <a:cxnLst/>
            <a:rect l="l" t="t" r="r" b="b"/>
            <a:pathLst>
              <a:path w="725804" h="1063625">
                <a:moveTo>
                  <a:pt x="0" y="0"/>
                </a:moveTo>
                <a:lnTo>
                  <a:pt x="725713" y="0"/>
                </a:lnTo>
                <a:lnTo>
                  <a:pt x="725713" y="1063613"/>
                </a:lnTo>
                <a:lnTo>
                  <a:pt x="0" y="1063613"/>
                </a:lnTo>
                <a:lnTo>
                  <a:pt x="0" y="0"/>
                </a:lnTo>
                <a:close/>
              </a:path>
            </a:pathLst>
          </a:custGeom>
          <a:solidFill>
            <a:srgbClr val="FFC000"/>
          </a:solidFill>
        </p:spPr>
        <p:txBody>
          <a:bodyPr wrap="square" lIns="0" tIns="0" rIns="0" bIns="0" rtlCol="0"/>
          <a:lstStyle/>
          <a:p>
            <a:endParaRPr/>
          </a:p>
        </p:txBody>
      </p:sp>
      <p:sp>
        <p:nvSpPr>
          <p:cNvPr id="19" name="object 19"/>
          <p:cNvSpPr txBox="1"/>
          <p:nvPr/>
        </p:nvSpPr>
        <p:spPr>
          <a:xfrm>
            <a:off x="4112517" y="2471420"/>
            <a:ext cx="34226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E</a:t>
            </a:r>
            <a:r>
              <a:rPr sz="1800" b="1" dirty="0">
                <a:solidFill>
                  <a:srgbClr val="FFFFFF"/>
                </a:solidFill>
                <a:latin typeface="Calibri"/>
                <a:cs typeface="Calibri"/>
              </a:rPr>
              <a:t>DI</a:t>
            </a:r>
            <a:endParaRPr sz="1800">
              <a:latin typeface="Calibri"/>
              <a:cs typeface="Calibri"/>
            </a:endParaRPr>
          </a:p>
        </p:txBody>
      </p:sp>
      <p:sp>
        <p:nvSpPr>
          <p:cNvPr id="20" name="object 20"/>
          <p:cNvSpPr/>
          <p:nvPr/>
        </p:nvSpPr>
        <p:spPr>
          <a:xfrm>
            <a:off x="7543410" y="2071471"/>
            <a:ext cx="725805" cy="1063625"/>
          </a:xfrm>
          <a:custGeom>
            <a:avLst/>
            <a:gdLst/>
            <a:ahLst/>
            <a:cxnLst/>
            <a:rect l="l" t="t" r="r" b="b"/>
            <a:pathLst>
              <a:path w="725804" h="1063625">
                <a:moveTo>
                  <a:pt x="0" y="0"/>
                </a:moveTo>
                <a:lnTo>
                  <a:pt x="725713" y="0"/>
                </a:lnTo>
                <a:lnTo>
                  <a:pt x="725713" y="1063613"/>
                </a:lnTo>
                <a:lnTo>
                  <a:pt x="0" y="1063613"/>
                </a:lnTo>
                <a:lnTo>
                  <a:pt x="0" y="0"/>
                </a:lnTo>
                <a:close/>
              </a:path>
            </a:pathLst>
          </a:custGeom>
          <a:solidFill>
            <a:srgbClr val="FFC000"/>
          </a:solidFill>
        </p:spPr>
        <p:txBody>
          <a:bodyPr wrap="square" lIns="0" tIns="0" rIns="0" bIns="0" rtlCol="0"/>
          <a:lstStyle/>
          <a:p>
            <a:endParaRPr/>
          </a:p>
        </p:txBody>
      </p:sp>
      <p:sp>
        <p:nvSpPr>
          <p:cNvPr id="21" name="object 21"/>
          <p:cNvSpPr txBox="1"/>
          <p:nvPr/>
        </p:nvSpPr>
        <p:spPr>
          <a:xfrm>
            <a:off x="7735610" y="2440940"/>
            <a:ext cx="34226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E</a:t>
            </a:r>
            <a:r>
              <a:rPr sz="1800" b="1" dirty="0">
                <a:solidFill>
                  <a:srgbClr val="FFFFFF"/>
                </a:solidFill>
                <a:latin typeface="Calibri"/>
                <a:cs typeface="Calibri"/>
              </a:rPr>
              <a:t>DI</a:t>
            </a:r>
            <a:endParaRPr sz="1800">
              <a:latin typeface="Calibri"/>
              <a:cs typeface="Calibri"/>
            </a:endParaRPr>
          </a:p>
        </p:txBody>
      </p:sp>
      <p:sp>
        <p:nvSpPr>
          <p:cNvPr id="22" name="object 22"/>
          <p:cNvSpPr/>
          <p:nvPr/>
        </p:nvSpPr>
        <p:spPr>
          <a:xfrm>
            <a:off x="3795720" y="2235384"/>
            <a:ext cx="972819" cy="114300"/>
          </a:xfrm>
          <a:custGeom>
            <a:avLst/>
            <a:gdLst/>
            <a:ahLst/>
            <a:cxnLst/>
            <a:rect l="l" t="t" r="r" b="b"/>
            <a:pathLst>
              <a:path w="972820" h="114300">
                <a:moveTo>
                  <a:pt x="858050" y="0"/>
                </a:moveTo>
                <a:lnTo>
                  <a:pt x="858050" y="114300"/>
                </a:lnTo>
                <a:lnTo>
                  <a:pt x="934251" y="76200"/>
                </a:lnTo>
                <a:lnTo>
                  <a:pt x="877100" y="76200"/>
                </a:lnTo>
                <a:lnTo>
                  <a:pt x="877100" y="38100"/>
                </a:lnTo>
                <a:lnTo>
                  <a:pt x="934248" y="38100"/>
                </a:lnTo>
                <a:lnTo>
                  <a:pt x="858050" y="0"/>
                </a:lnTo>
                <a:close/>
              </a:path>
              <a:path w="972820" h="114300">
                <a:moveTo>
                  <a:pt x="858050" y="38100"/>
                </a:moveTo>
                <a:lnTo>
                  <a:pt x="0" y="38100"/>
                </a:lnTo>
                <a:lnTo>
                  <a:pt x="0" y="76200"/>
                </a:lnTo>
                <a:lnTo>
                  <a:pt x="858050" y="76200"/>
                </a:lnTo>
                <a:lnTo>
                  <a:pt x="858050" y="38100"/>
                </a:lnTo>
                <a:close/>
              </a:path>
              <a:path w="972820" h="114300">
                <a:moveTo>
                  <a:pt x="934248" y="38100"/>
                </a:moveTo>
                <a:lnTo>
                  <a:pt x="877100" y="38100"/>
                </a:lnTo>
                <a:lnTo>
                  <a:pt x="877100" y="76200"/>
                </a:lnTo>
                <a:lnTo>
                  <a:pt x="934251" y="76200"/>
                </a:lnTo>
                <a:lnTo>
                  <a:pt x="972350" y="57151"/>
                </a:lnTo>
                <a:lnTo>
                  <a:pt x="934248" y="38100"/>
                </a:lnTo>
                <a:close/>
              </a:path>
            </a:pathLst>
          </a:custGeom>
          <a:solidFill>
            <a:srgbClr val="91B121"/>
          </a:solidFill>
        </p:spPr>
        <p:txBody>
          <a:bodyPr wrap="square" lIns="0" tIns="0" rIns="0" bIns="0" rtlCol="0"/>
          <a:lstStyle/>
          <a:p>
            <a:endParaRPr/>
          </a:p>
        </p:txBody>
      </p:sp>
      <p:sp>
        <p:nvSpPr>
          <p:cNvPr id="23" name="object 23"/>
          <p:cNvSpPr/>
          <p:nvPr/>
        </p:nvSpPr>
        <p:spPr>
          <a:xfrm>
            <a:off x="7421371" y="2235384"/>
            <a:ext cx="972819" cy="114300"/>
          </a:xfrm>
          <a:custGeom>
            <a:avLst/>
            <a:gdLst/>
            <a:ahLst/>
            <a:cxnLst/>
            <a:rect l="l" t="t" r="r" b="b"/>
            <a:pathLst>
              <a:path w="972820" h="114300">
                <a:moveTo>
                  <a:pt x="858050" y="0"/>
                </a:moveTo>
                <a:lnTo>
                  <a:pt x="858050" y="114300"/>
                </a:lnTo>
                <a:lnTo>
                  <a:pt x="934251" y="76200"/>
                </a:lnTo>
                <a:lnTo>
                  <a:pt x="877100" y="76200"/>
                </a:lnTo>
                <a:lnTo>
                  <a:pt x="877100" y="38100"/>
                </a:lnTo>
                <a:lnTo>
                  <a:pt x="934248" y="38100"/>
                </a:lnTo>
                <a:lnTo>
                  <a:pt x="858050" y="0"/>
                </a:lnTo>
                <a:close/>
              </a:path>
              <a:path w="972820" h="114300">
                <a:moveTo>
                  <a:pt x="858050" y="38100"/>
                </a:moveTo>
                <a:lnTo>
                  <a:pt x="0" y="38100"/>
                </a:lnTo>
                <a:lnTo>
                  <a:pt x="0" y="76200"/>
                </a:lnTo>
                <a:lnTo>
                  <a:pt x="858050" y="76200"/>
                </a:lnTo>
                <a:lnTo>
                  <a:pt x="858050" y="38100"/>
                </a:lnTo>
                <a:close/>
              </a:path>
              <a:path w="972820" h="114300">
                <a:moveTo>
                  <a:pt x="934248" y="38100"/>
                </a:moveTo>
                <a:lnTo>
                  <a:pt x="877100" y="38100"/>
                </a:lnTo>
                <a:lnTo>
                  <a:pt x="877100" y="76200"/>
                </a:lnTo>
                <a:lnTo>
                  <a:pt x="934251" y="76200"/>
                </a:lnTo>
                <a:lnTo>
                  <a:pt x="972350" y="57151"/>
                </a:lnTo>
                <a:lnTo>
                  <a:pt x="934248" y="38100"/>
                </a:lnTo>
                <a:close/>
              </a:path>
            </a:pathLst>
          </a:custGeom>
          <a:solidFill>
            <a:srgbClr val="91B121"/>
          </a:solidFill>
        </p:spPr>
        <p:txBody>
          <a:bodyPr wrap="square" lIns="0" tIns="0" rIns="0" bIns="0" rtlCol="0"/>
          <a:lstStyle/>
          <a:p>
            <a:endParaRPr/>
          </a:p>
        </p:txBody>
      </p:sp>
      <p:sp>
        <p:nvSpPr>
          <p:cNvPr id="24" name="object 24"/>
          <p:cNvSpPr/>
          <p:nvPr/>
        </p:nvSpPr>
        <p:spPr>
          <a:xfrm>
            <a:off x="3795720" y="2829735"/>
            <a:ext cx="972819" cy="114300"/>
          </a:xfrm>
          <a:custGeom>
            <a:avLst/>
            <a:gdLst/>
            <a:ahLst/>
            <a:cxnLst/>
            <a:rect l="l" t="t" r="r" b="b"/>
            <a:pathLst>
              <a:path w="972820" h="114300">
                <a:moveTo>
                  <a:pt x="114300" y="0"/>
                </a:moveTo>
                <a:lnTo>
                  <a:pt x="0" y="57151"/>
                </a:lnTo>
                <a:lnTo>
                  <a:pt x="114300" y="114300"/>
                </a:lnTo>
                <a:lnTo>
                  <a:pt x="114300" y="76200"/>
                </a:lnTo>
                <a:lnTo>
                  <a:pt x="95250" y="76200"/>
                </a:lnTo>
                <a:lnTo>
                  <a:pt x="95250" y="38100"/>
                </a:lnTo>
                <a:lnTo>
                  <a:pt x="114300" y="38100"/>
                </a:lnTo>
                <a:lnTo>
                  <a:pt x="114300" y="0"/>
                </a:lnTo>
                <a:close/>
              </a:path>
              <a:path w="972820" h="114300">
                <a:moveTo>
                  <a:pt x="114300" y="38100"/>
                </a:moveTo>
                <a:lnTo>
                  <a:pt x="95250" y="38100"/>
                </a:lnTo>
                <a:lnTo>
                  <a:pt x="95250" y="76200"/>
                </a:lnTo>
                <a:lnTo>
                  <a:pt x="114300" y="76200"/>
                </a:lnTo>
                <a:lnTo>
                  <a:pt x="114300" y="38100"/>
                </a:lnTo>
                <a:close/>
              </a:path>
              <a:path w="972820" h="114300">
                <a:moveTo>
                  <a:pt x="972350" y="38100"/>
                </a:moveTo>
                <a:lnTo>
                  <a:pt x="114300" y="38100"/>
                </a:lnTo>
                <a:lnTo>
                  <a:pt x="114300" y="76200"/>
                </a:lnTo>
                <a:lnTo>
                  <a:pt x="972350" y="76200"/>
                </a:lnTo>
                <a:lnTo>
                  <a:pt x="972350" y="38100"/>
                </a:lnTo>
                <a:close/>
              </a:path>
            </a:pathLst>
          </a:custGeom>
          <a:solidFill>
            <a:srgbClr val="91B121"/>
          </a:solidFill>
        </p:spPr>
        <p:txBody>
          <a:bodyPr wrap="square" lIns="0" tIns="0" rIns="0" bIns="0" rtlCol="0"/>
          <a:lstStyle/>
          <a:p>
            <a:endParaRPr/>
          </a:p>
        </p:txBody>
      </p:sp>
      <p:sp>
        <p:nvSpPr>
          <p:cNvPr id="25" name="object 25"/>
          <p:cNvSpPr/>
          <p:nvPr/>
        </p:nvSpPr>
        <p:spPr>
          <a:xfrm>
            <a:off x="7421371" y="2829735"/>
            <a:ext cx="972819" cy="114300"/>
          </a:xfrm>
          <a:custGeom>
            <a:avLst/>
            <a:gdLst/>
            <a:ahLst/>
            <a:cxnLst/>
            <a:rect l="l" t="t" r="r" b="b"/>
            <a:pathLst>
              <a:path w="972820" h="114300">
                <a:moveTo>
                  <a:pt x="114300" y="0"/>
                </a:moveTo>
                <a:lnTo>
                  <a:pt x="0" y="57151"/>
                </a:lnTo>
                <a:lnTo>
                  <a:pt x="114300" y="114300"/>
                </a:lnTo>
                <a:lnTo>
                  <a:pt x="114300" y="76200"/>
                </a:lnTo>
                <a:lnTo>
                  <a:pt x="95250" y="76200"/>
                </a:lnTo>
                <a:lnTo>
                  <a:pt x="95250" y="38100"/>
                </a:lnTo>
                <a:lnTo>
                  <a:pt x="114300" y="38100"/>
                </a:lnTo>
                <a:lnTo>
                  <a:pt x="114300" y="0"/>
                </a:lnTo>
                <a:close/>
              </a:path>
              <a:path w="972820" h="114300">
                <a:moveTo>
                  <a:pt x="114300" y="38100"/>
                </a:moveTo>
                <a:lnTo>
                  <a:pt x="95250" y="38100"/>
                </a:lnTo>
                <a:lnTo>
                  <a:pt x="95250" y="76200"/>
                </a:lnTo>
                <a:lnTo>
                  <a:pt x="114300" y="76200"/>
                </a:lnTo>
                <a:lnTo>
                  <a:pt x="114300" y="38100"/>
                </a:lnTo>
                <a:close/>
              </a:path>
              <a:path w="972820" h="114300">
                <a:moveTo>
                  <a:pt x="972350" y="38100"/>
                </a:moveTo>
                <a:lnTo>
                  <a:pt x="114300" y="38100"/>
                </a:lnTo>
                <a:lnTo>
                  <a:pt x="114300" y="76200"/>
                </a:lnTo>
                <a:lnTo>
                  <a:pt x="972350" y="76200"/>
                </a:lnTo>
                <a:lnTo>
                  <a:pt x="972350" y="38100"/>
                </a:lnTo>
                <a:close/>
              </a:path>
            </a:pathLst>
          </a:custGeom>
          <a:solidFill>
            <a:srgbClr val="91B121"/>
          </a:solidFill>
        </p:spPr>
        <p:txBody>
          <a:bodyPr wrap="square" lIns="0" tIns="0" rIns="0" bIns="0" rtlCol="0"/>
          <a:lstStyle/>
          <a:p>
            <a:endParaRPr/>
          </a:p>
        </p:txBody>
      </p:sp>
      <p:sp>
        <p:nvSpPr>
          <p:cNvPr id="26" name="object 26"/>
          <p:cNvSpPr/>
          <p:nvPr/>
        </p:nvSpPr>
        <p:spPr>
          <a:xfrm>
            <a:off x="2472907" y="3006349"/>
            <a:ext cx="2922270" cy="1353185"/>
          </a:xfrm>
          <a:custGeom>
            <a:avLst/>
            <a:gdLst/>
            <a:ahLst/>
            <a:cxnLst/>
            <a:rect l="l" t="t" r="r" b="b"/>
            <a:pathLst>
              <a:path w="2922270" h="1353185">
                <a:moveTo>
                  <a:pt x="2809961" y="1318144"/>
                </a:moveTo>
                <a:lnTo>
                  <a:pt x="2794034" y="1352757"/>
                </a:lnTo>
                <a:lnTo>
                  <a:pt x="2921758" y="1348619"/>
                </a:lnTo>
                <a:lnTo>
                  <a:pt x="2903708" y="1326109"/>
                </a:lnTo>
                <a:lnTo>
                  <a:pt x="2827271" y="1326109"/>
                </a:lnTo>
                <a:lnTo>
                  <a:pt x="2809961" y="1318144"/>
                </a:lnTo>
                <a:close/>
              </a:path>
              <a:path w="2922270" h="1353185">
                <a:moveTo>
                  <a:pt x="2825888" y="1283533"/>
                </a:moveTo>
                <a:lnTo>
                  <a:pt x="2809961" y="1318144"/>
                </a:lnTo>
                <a:lnTo>
                  <a:pt x="2827271" y="1326109"/>
                </a:lnTo>
                <a:lnTo>
                  <a:pt x="2843197" y="1291498"/>
                </a:lnTo>
                <a:lnTo>
                  <a:pt x="2825888" y="1283533"/>
                </a:lnTo>
                <a:close/>
              </a:path>
              <a:path w="2922270" h="1353185">
                <a:moveTo>
                  <a:pt x="2841815" y="1248923"/>
                </a:moveTo>
                <a:lnTo>
                  <a:pt x="2825888" y="1283533"/>
                </a:lnTo>
                <a:lnTo>
                  <a:pt x="2843197" y="1291498"/>
                </a:lnTo>
                <a:lnTo>
                  <a:pt x="2827271" y="1326109"/>
                </a:lnTo>
                <a:lnTo>
                  <a:pt x="2903708" y="1326109"/>
                </a:lnTo>
                <a:lnTo>
                  <a:pt x="2841815" y="1248923"/>
                </a:lnTo>
                <a:close/>
              </a:path>
              <a:path w="2922270" h="1353185">
                <a:moveTo>
                  <a:pt x="111797" y="34611"/>
                </a:moveTo>
                <a:lnTo>
                  <a:pt x="95870" y="69223"/>
                </a:lnTo>
                <a:lnTo>
                  <a:pt x="2809961" y="1318144"/>
                </a:lnTo>
                <a:lnTo>
                  <a:pt x="2825888" y="1283533"/>
                </a:lnTo>
                <a:lnTo>
                  <a:pt x="111797" y="34611"/>
                </a:lnTo>
                <a:close/>
              </a:path>
              <a:path w="2922270" h="1353185">
                <a:moveTo>
                  <a:pt x="127723" y="0"/>
                </a:moveTo>
                <a:lnTo>
                  <a:pt x="0" y="4136"/>
                </a:lnTo>
                <a:lnTo>
                  <a:pt x="79943" y="103833"/>
                </a:lnTo>
                <a:lnTo>
                  <a:pt x="95870" y="69223"/>
                </a:lnTo>
                <a:lnTo>
                  <a:pt x="78567" y="61260"/>
                </a:lnTo>
                <a:lnTo>
                  <a:pt x="94494" y="26649"/>
                </a:lnTo>
                <a:lnTo>
                  <a:pt x="115460" y="26649"/>
                </a:lnTo>
                <a:lnTo>
                  <a:pt x="127723" y="0"/>
                </a:lnTo>
                <a:close/>
              </a:path>
              <a:path w="2922270" h="1353185">
                <a:moveTo>
                  <a:pt x="94494" y="26649"/>
                </a:moveTo>
                <a:lnTo>
                  <a:pt x="78567" y="61260"/>
                </a:lnTo>
                <a:lnTo>
                  <a:pt x="95870" y="69223"/>
                </a:lnTo>
                <a:lnTo>
                  <a:pt x="111797" y="34611"/>
                </a:lnTo>
                <a:lnTo>
                  <a:pt x="94494" y="26649"/>
                </a:lnTo>
                <a:close/>
              </a:path>
              <a:path w="2922270" h="1353185">
                <a:moveTo>
                  <a:pt x="115460" y="26649"/>
                </a:moveTo>
                <a:lnTo>
                  <a:pt x="94494" y="26649"/>
                </a:lnTo>
                <a:lnTo>
                  <a:pt x="111797" y="34611"/>
                </a:lnTo>
                <a:lnTo>
                  <a:pt x="115460" y="26649"/>
                </a:lnTo>
                <a:close/>
              </a:path>
            </a:pathLst>
          </a:custGeom>
          <a:solidFill>
            <a:srgbClr val="91B121"/>
          </a:solidFill>
        </p:spPr>
        <p:txBody>
          <a:bodyPr wrap="square" lIns="0" tIns="0" rIns="0" bIns="0" rtlCol="0"/>
          <a:lstStyle/>
          <a:p>
            <a:endParaRPr/>
          </a:p>
        </p:txBody>
      </p:sp>
      <p:sp>
        <p:nvSpPr>
          <p:cNvPr id="27" name="object 27"/>
          <p:cNvSpPr/>
          <p:nvPr/>
        </p:nvSpPr>
        <p:spPr>
          <a:xfrm>
            <a:off x="6039527" y="3010485"/>
            <a:ext cx="117475" cy="688340"/>
          </a:xfrm>
          <a:custGeom>
            <a:avLst/>
            <a:gdLst/>
            <a:ahLst/>
            <a:cxnLst/>
            <a:rect l="l" t="t" r="r" b="b"/>
            <a:pathLst>
              <a:path w="117475" h="688339">
                <a:moveTo>
                  <a:pt x="40813" y="574068"/>
                </a:moveTo>
                <a:lnTo>
                  <a:pt x="2713" y="574293"/>
                </a:lnTo>
                <a:lnTo>
                  <a:pt x="60538" y="688253"/>
                </a:lnTo>
                <a:lnTo>
                  <a:pt x="107405" y="593117"/>
                </a:lnTo>
                <a:lnTo>
                  <a:pt x="40925" y="593117"/>
                </a:lnTo>
                <a:lnTo>
                  <a:pt x="40813" y="574068"/>
                </a:lnTo>
                <a:close/>
              </a:path>
              <a:path w="117475" h="688339">
                <a:moveTo>
                  <a:pt x="78912" y="573843"/>
                </a:moveTo>
                <a:lnTo>
                  <a:pt x="40813" y="574068"/>
                </a:lnTo>
                <a:lnTo>
                  <a:pt x="40925" y="593117"/>
                </a:lnTo>
                <a:lnTo>
                  <a:pt x="79024" y="592893"/>
                </a:lnTo>
                <a:lnTo>
                  <a:pt x="78912" y="573843"/>
                </a:lnTo>
                <a:close/>
              </a:path>
              <a:path w="117475" h="688339">
                <a:moveTo>
                  <a:pt x="117011" y="573618"/>
                </a:moveTo>
                <a:lnTo>
                  <a:pt x="78912" y="573843"/>
                </a:lnTo>
                <a:lnTo>
                  <a:pt x="79024" y="592893"/>
                </a:lnTo>
                <a:lnTo>
                  <a:pt x="40925" y="593117"/>
                </a:lnTo>
                <a:lnTo>
                  <a:pt x="107405" y="593117"/>
                </a:lnTo>
                <a:lnTo>
                  <a:pt x="117011" y="573618"/>
                </a:lnTo>
                <a:close/>
              </a:path>
              <a:path w="117475" h="688339">
                <a:moveTo>
                  <a:pt x="76198" y="114185"/>
                </a:moveTo>
                <a:lnTo>
                  <a:pt x="38099" y="114410"/>
                </a:lnTo>
                <a:lnTo>
                  <a:pt x="40813" y="574068"/>
                </a:lnTo>
                <a:lnTo>
                  <a:pt x="78912" y="573843"/>
                </a:lnTo>
                <a:lnTo>
                  <a:pt x="76198" y="114185"/>
                </a:lnTo>
                <a:close/>
              </a:path>
              <a:path w="117475" h="688339">
                <a:moveTo>
                  <a:pt x="56474" y="0"/>
                </a:moveTo>
                <a:lnTo>
                  <a:pt x="0" y="114635"/>
                </a:lnTo>
                <a:lnTo>
                  <a:pt x="38099" y="114410"/>
                </a:lnTo>
                <a:lnTo>
                  <a:pt x="37986" y="95361"/>
                </a:lnTo>
                <a:lnTo>
                  <a:pt x="104745" y="95135"/>
                </a:lnTo>
                <a:lnTo>
                  <a:pt x="56474" y="0"/>
                </a:lnTo>
                <a:close/>
              </a:path>
              <a:path w="117475" h="688339">
                <a:moveTo>
                  <a:pt x="76085" y="95135"/>
                </a:moveTo>
                <a:lnTo>
                  <a:pt x="37986" y="95361"/>
                </a:lnTo>
                <a:lnTo>
                  <a:pt x="38099" y="114410"/>
                </a:lnTo>
                <a:lnTo>
                  <a:pt x="76198" y="114185"/>
                </a:lnTo>
                <a:lnTo>
                  <a:pt x="76085" y="95135"/>
                </a:lnTo>
                <a:close/>
              </a:path>
              <a:path w="117475" h="688339">
                <a:moveTo>
                  <a:pt x="104745" y="95135"/>
                </a:moveTo>
                <a:lnTo>
                  <a:pt x="76085" y="95135"/>
                </a:lnTo>
                <a:lnTo>
                  <a:pt x="76198" y="114185"/>
                </a:lnTo>
                <a:lnTo>
                  <a:pt x="114297" y="113960"/>
                </a:lnTo>
                <a:lnTo>
                  <a:pt x="104745" y="95135"/>
                </a:lnTo>
                <a:close/>
              </a:path>
            </a:pathLst>
          </a:custGeom>
          <a:solidFill>
            <a:srgbClr val="91B121"/>
          </a:solidFill>
        </p:spPr>
        <p:txBody>
          <a:bodyPr wrap="square" lIns="0" tIns="0" rIns="0" bIns="0" rtlCol="0"/>
          <a:lstStyle/>
          <a:p>
            <a:endParaRPr/>
          </a:p>
        </p:txBody>
      </p:sp>
      <p:sp>
        <p:nvSpPr>
          <p:cNvPr id="28" name="object 28"/>
          <p:cNvSpPr/>
          <p:nvPr/>
        </p:nvSpPr>
        <p:spPr>
          <a:xfrm>
            <a:off x="6768303" y="2994168"/>
            <a:ext cx="2950845" cy="1365250"/>
          </a:xfrm>
          <a:custGeom>
            <a:avLst/>
            <a:gdLst/>
            <a:ahLst/>
            <a:cxnLst/>
            <a:rect l="l" t="t" r="r" b="b"/>
            <a:pathLst>
              <a:path w="2950845" h="1365250">
                <a:moveTo>
                  <a:pt x="79978" y="1261130"/>
                </a:moveTo>
                <a:lnTo>
                  <a:pt x="0" y="1360799"/>
                </a:lnTo>
                <a:lnTo>
                  <a:pt x="127723" y="1364980"/>
                </a:lnTo>
                <a:lnTo>
                  <a:pt x="115467" y="1338322"/>
                </a:lnTo>
                <a:lnTo>
                  <a:pt x="94499" y="1338322"/>
                </a:lnTo>
                <a:lnTo>
                  <a:pt x="78583" y="1303704"/>
                </a:lnTo>
                <a:lnTo>
                  <a:pt x="95893" y="1295746"/>
                </a:lnTo>
                <a:lnTo>
                  <a:pt x="79978" y="1261130"/>
                </a:lnTo>
                <a:close/>
              </a:path>
              <a:path w="2950845" h="1365250">
                <a:moveTo>
                  <a:pt x="95893" y="1295746"/>
                </a:moveTo>
                <a:lnTo>
                  <a:pt x="78583" y="1303704"/>
                </a:lnTo>
                <a:lnTo>
                  <a:pt x="94499" y="1338322"/>
                </a:lnTo>
                <a:lnTo>
                  <a:pt x="111808" y="1330364"/>
                </a:lnTo>
                <a:lnTo>
                  <a:pt x="95893" y="1295746"/>
                </a:lnTo>
                <a:close/>
              </a:path>
              <a:path w="2950845" h="1365250">
                <a:moveTo>
                  <a:pt x="111808" y="1330364"/>
                </a:moveTo>
                <a:lnTo>
                  <a:pt x="94499" y="1338322"/>
                </a:lnTo>
                <a:lnTo>
                  <a:pt x="115467" y="1338322"/>
                </a:lnTo>
                <a:lnTo>
                  <a:pt x="111808" y="1330364"/>
                </a:lnTo>
                <a:close/>
              </a:path>
              <a:path w="2950845" h="1365250">
                <a:moveTo>
                  <a:pt x="2838982" y="34616"/>
                </a:moveTo>
                <a:lnTo>
                  <a:pt x="95893" y="1295746"/>
                </a:lnTo>
                <a:lnTo>
                  <a:pt x="111808" y="1330364"/>
                </a:lnTo>
                <a:lnTo>
                  <a:pt x="2854897" y="69234"/>
                </a:lnTo>
                <a:lnTo>
                  <a:pt x="2838982" y="34616"/>
                </a:lnTo>
                <a:close/>
              </a:path>
              <a:path w="2950845" h="1365250">
                <a:moveTo>
                  <a:pt x="2932753" y="26658"/>
                </a:moveTo>
                <a:lnTo>
                  <a:pt x="2856292" y="26658"/>
                </a:lnTo>
                <a:lnTo>
                  <a:pt x="2872206" y="61276"/>
                </a:lnTo>
                <a:lnTo>
                  <a:pt x="2854897" y="69234"/>
                </a:lnTo>
                <a:lnTo>
                  <a:pt x="2870812" y="103850"/>
                </a:lnTo>
                <a:lnTo>
                  <a:pt x="2932753" y="26658"/>
                </a:lnTo>
                <a:close/>
              </a:path>
              <a:path w="2950845" h="1365250">
                <a:moveTo>
                  <a:pt x="2856292" y="26658"/>
                </a:moveTo>
                <a:lnTo>
                  <a:pt x="2838982" y="34616"/>
                </a:lnTo>
                <a:lnTo>
                  <a:pt x="2854897" y="69234"/>
                </a:lnTo>
                <a:lnTo>
                  <a:pt x="2872206" y="61276"/>
                </a:lnTo>
                <a:lnTo>
                  <a:pt x="2856292" y="26658"/>
                </a:lnTo>
                <a:close/>
              </a:path>
              <a:path w="2950845" h="1365250">
                <a:moveTo>
                  <a:pt x="2823067" y="0"/>
                </a:moveTo>
                <a:lnTo>
                  <a:pt x="2838982" y="34616"/>
                </a:lnTo>
                <a:lnTo>
                  <a:pt x="2856292" y="26658"/>
                </a:lnTo>
                <a:lnTo>
                  <a:pt x="2932753" y="26658"/>
                </a:lnTo>
                <a:lnTo>
                  <a:pt x="2950790" y="4180"/>
                </a:lnTo>
                <a:lnTo>
                  <a:pt x="2823067" y="0"/>
                </a:lnTo>
                <a:close/>
              </a:path>
            </a:pathLst>
          </a:custGeom>
          <a:solidFill>
            <a:srgbClr val="91B121"/>
          </a:solidFill>
        </p:spPr>
        <p:txBody>
          <a:bodyPr wrap="square" lIns="0" tIns="0" rIns="0" bIns="0" rtlCol="0"/>
          <a:lstStyle/>
          <a:p>
            <a:endParaRPr/>
          </a:p>
        </p:txBody>
      </p:sp>
      <p:sp>
        <p:nvSpPr>
          <p:cNvPr id="29" name="object 29"/>
          <p:cNvSpPr/>
          <p:nvPr/>
        </p:nvSpPr>
        <p:spPr>
          <a:xfrm>
            <a:off x="1396728" y="5547560"/>
            <a:ext cx="2152356" cy="453684"/>
          </a:xfrm>
          <a:prstGeom prst="rect">
            <a:avLst/>
          </a:prstGeom>
          <a:blipFill>
            <a:blip r:embed="rId6" cstate="print"/>
            <a:stretch>
              <a:fillRect/>
            </a:stretch>
          </a:blipFill>
        </p:spPr>
        <p:txBody>
          <a:bodyPr wrap="square" lIns="0" tIns="0" rIns="0" bIns="0" rtlCol="0"/>
          <a:lstStyle/>
          <a:p>
            <a:endParaRPr/>
          </a:p>
        </p:txBody>
      </p:sp>
      <p:sp>
        <p:nvSpPr>
          <p:cNvPr id="30" name="object 30"/>
          <p:cNvSpPr txBox="1"/>
          <p:nvPr/>
        </p:nvSpPr>
        <p:spPr>
          <a:xfrm>
            <a:off x="1396728" y="5547560"/>
            <a:ext cx="2152650" cy="454025"/>
          </a:xfrm>
          <a:prstGeom prst="rect">
            <a:avLst/>
          </a:prstGeom>
          <a:ln w="6350">
            <a:solidFill>
              <a:srgbClr val="8E876C"/>
            </a:solidFill>
          </a:ln>
        </p:spPr>
        <p:txBody>
          <a:bodyPr vert="horz" wrap="square" lIns="0" tIns="75565" rIns="0" bIns="0" rtlCol="0">
            <a:spAutoFit/>
          </a:bodyPr>
          <a:lstStyle/>
          <a:p>
            <a:pPr algn="ctr">
              <a:lnSpc>
                <a:spcPct val="100000"/>
              </a:lnSpc>
              <a:spcBef>
                <a:spcPts val="595"/>
              </a:spcBef>
            </a:pPr>
            <a:r>
              <a:rPr sz="1800" b="1" dirty="0">
                <a:latin typeface="Yu Gothic"/>
                <a:cs typeface="Yu Gothic"/>
              </a:rPr>
              <a:t>決済</a:t>
            </a:r>
            <a:endParaRPr sz="1800">
              <a:latin typeface="Yu Gothic"/>
              <a:cs typeface="Yu Gothic"/>
            </a:endParaRPr>
          </a:p>
        </p:txBody>
      </p:sp>
      <p:sp>
        <p:nvSpPr>
          <p:cNvPr id="31" name="object 31"/>
          <p:cNvSpPr/>
          <p:nvPr/>
        </p:nvSpPr>
        <p:spPr>
          <a:xfrm>
            <a:off x="5019822" y="5547560"/>
            <a:ext cx="2152356" cy="453684"/>
          </a:xfrm>
          <a:prstGeom prst="rect">
            <a:avLst/>
          </a:prstGeom>
          <a:blipFill>
            <a:blip r:embed="rId4" cstate="print"/>
            <a:stretch>
              <a:fillRect/>
            </a:stretch>
          </a:blipFill>
        </p:spPr>
        <p:txBody>
          <a:bodyPr wrap="square" lIns="0" tIns="0" rIns="0" bIns="0" rtlCol="0"/>
          <a:lstStyle/>
          <a:p>
            <a:endParaRPr/>
          </a:p>
        </p:txBody>
      </p:sp>
      <p:sp>
        <p:nvSpPr>
          <p:cNvPr id="32" name="object 32"/>
          <p:cNvSpPr txBox="1"/>
          <p:nvPr/>
        </p:nvSpPr>
        <p:spPr>
          <a:xfrm>
            <a:off x="5019822" y="5547560"/>
            <a:ext cx="2152650" cy="454025"/>
          </a:xfrm>
          <a:prstGeom prst="rect">
            <a:avLst/>
          </a:prstGeom>
          <a:ln w="6350">
            <a:solidFill>
              <a:srgbClr val="8E876C"/>
            </a:solidFill>
          </a:ln>
        </p:spPr>
        <p:txBody>
          <a:bodyPr vert="horz" wrap="square" lIns="0" tIns="75565" rIns="0" bIns="0" rtlCol="0">
            <a:spAutoFit/>
          </a:bodyPr>
          <a:lstStyle/>
          <a:p>
            <a:pPr algn="ctr">
              <a:lnSpc>
                <a:spcPct val="100000"/>
              </a:lnSpc>
              <a:spcBef>
                <a:spcPts val="595"/>
              </a:spcBef>
            </a:pPr>
            <a:r>
              <a:rPr sz="1800" b="1" dirty="0">
                <a:latin typeface="Yu Gothic"/>
                <a:cs typeface="Yu Gothic"/>
              </a:rPr>
              <a:t>決済</a:t>
            </a:r>
            <a:endParaRPr sz="1800">
              <a:latin typeface="Yu Gothic"/>
              <a:cs typeface="Yu Gothic"/>
            </a:endParaRPr>
          </a:p>
        </p:txBody>
      </p:sp>
      <p:sp>
        <p:nvSpPr>
          <p:cNvPr id="33" name="object 33"/>
          <p:cNvSpPr/>
          <p:nvPr/>
        </p:nvSpPr>
        <p:spPr>
          <a:xfrm>
            <a:off x="8642915" y="5535423"/>
            <a:ext cx="2152356" cy="453684"/>
          </a:xfrm>
          <a:prstGeom prst="rect">
            <a:avLst/>
          </a:prstGeom>
          <a:blipFill>
            <a:blip r:embed="rId5" cstate="print"/>
            <a:stretch>
              <a:fillRect/>
            </a:stretch>
          </a:blipFill>
        </p:spPr>
        <p:txBody>
          <a:bodyPr wrap="square" lIns="0" tIns="0" rIns="0" bIns="0" rtlCol="0"/>
          <a:lstStyle/>
          <a:p>
            <a:endParaRPr/>
          </a:p>
        </p:txBody>
      </p:sp>
      <p:sp>
        <p:nvSpPr>
          <p:cNvPr id="34" name="object 34"/>
          <p:cNvSpPr txBox="1"/>
          <p:nvPr/>
        </p:nvSpPr>
        <p:spPr>
          <a:xfrm>
            <a:off x="8642915" y="5535423"/>
            <a:ext cx="2152650" cy="454025"/>
          </a:xfrm>
          <a:prstGeom prst="rect">
            <a:avLst/>
          </a:prstGeom>
          <a:ln w="6350">
            <a:solidFill>
              <a:srgbClr val="8E876C"/>
            </a:solidFill>
          </a:ln>
        </p:spPr>
        <p:txBody>
          <a:bodyPr vert="horz" wrap="square" lIns="0" tIns="75565" rIns="0" bIns="0" rtlCol="0">
            <a:spAutoFit/>
          </a:bodyPr>
          <a:lstStyle/>
          <a:p>
            <a:pPr algn="ctr">
              <a:lnSpc>
                <a:spcPct val="100000"/>
              </a:lnSpc>
              <a:spcBef>
                <a:spcPts val="595"/>
              </a:spcBef>
            </a:pPr>
            <a:r>
              <a:rPr sz="1800" b="1" dirty="0">
                <a:latin typeface="Yu Gothic"/>
                <a:cs typeface="Yu Gothic"/>
              </a:rPr>
              <a:t>決済</a:t>
            </a:r>
            <a:endParaRPr sz="1800">
              <a:latin typeface="Yu Gothic"/>
              <a:cs typeface="Yu Gothic"/>
            </a:endParaRPr>
          </a:p>
        </p:txBody>
      </p:sp>
      <p:sp>
        <p:nvSpPr>
          <p:cNvPr id="35" name="object 35"/>
          <p:cNvSpPr/>
          <p:nvPr/>
        </p:nvSpPr>
        <p:spPr>
          <a:xfrm>
            <a:off x="6768303" y="4355924"/>
            <a:ext cx="2950845" cy="1190625"/>
          </a:xfrm>
          <a:custGeom>
            <a:avLst/>
            <a:gdLst/>
            <a:ahLst/>
            <a:cxnLst/>
            <a:rect l="l" t="t" r="r" b="b"/>
            <a:pathLst>
              <a:path w="2950845" h="1190625">
                <a:moveTo>
                  <a:pt x="2837505" y="1155128"/>
                </a:moveTo>
                <a:lnTo>
                  <a:pt x="2823477" y="1190552"/>
                </a:lnTo>
                <a:lnTo>
                  <a:pt x="2950790" y="1179498"/>
                </a:lnTo>
                <a:lnTo>
                  <a:pt x="2935254" y="1162142"/>
                </a:lnTo>
                <a:lnTo>
                  <a:pt x="2855217" y="1162142"/>
                </a:lnTo>
                <a:lnTo>
                  <a:pt x="2837505" y="1155128"/>
                </a:lnTo>
                <a:close/>
              </a:path>
              <a:path w="2950845" h="1190625">
                <a:moveTo>
                  <a:pt x="2851532" y="1119704"/>
                </a:moveTo>
                <a:lnTo>
                  <a:pt x="2837505" y="1155128"/>
                </a:lnTo>
                <a:lnTo>
                  <a:pt x="2855217" y="1162142"/>
                </a:lnTo>
                <a:lnTo>
                  <a:pt x="2869244" y="1126718"/>
                </a:lnTo>
                <a:lnTo>
                  <a:pt x="2851532" y="1119704"/>
                </a:lnTo>
                <a:close/>
              </a:path>
              <a:path w="2950845" h="1190625">
                <a:moveTo>
                  <a:pt x="2865559" y="1084281"/>
                </a:moveTo>
                <a:lnTo>
                  <a:pt x="2851532" y="1119704"/>
                </a:lnTo>
                <a:lnTo>
                  <a:pt x="2869244" y="1126718"/>
                </a:lnTo>
                <a:lnTo>
                  <a:pt x="2855217" y="1162142"/>
                </a:lnTo>
                <a:lnTo>
                  <a:pt x="2935254" y="1162142"/>
                </a:lnTo>
                <a:lnTo>
                  <a:pt x="2865559" y="1084281"/>
                </a:lnTo>
                <a:close/>
              </a:path>
              <a:path w="2950845" h="1190625">
                <a:moveTo>
                  <a:pt x="113285" y="35423"/>
                </a:moveTo>
                <a:lnTo>
                  <a:pt x="99257" y="70847"/>
                </a:lnTo>
                <a:lnTo>
                  <a:pt x="2837505" y="1155128"/>
                </a:lnTo>
                <a:lnTo>
                  <a:pt x="2851532" y="1119704"/>
                </a:lnTo>
                <a:lnTo>
                  <a:pt x="113285" y="35423"/>
                </a:lnTo>
                <a:close/>
              </a:path>
              <a:path w="2950845" h="1190625">
                <a:moveTo>
                  <a:pt x="127312" y="0"/>
                </a:moveTo>
                <a:lnTo>
                  <a:pt x="0" y="11054"/>
                </a:lnTo>
                <a:lnTo>
                  <a:pt x="85230" y="106271"/>
                </a:lnTo>
                <a:lnTo>
                  <a:pt x="99257" y="70847"/>
                </a:lnTo>
                <a:lnTo>
                  <a:pt x="81551" y="63836"/>
                </a:lnTo>
                <a:lnTo>
                  <a:pt x="95578" y="28412"/>
                </a:lnTo>
                <a:lnTo>
                  <a:pt x="116061" y="28412"/>
                </a:lnTo>
                <a:lnTo>
                  <a:pt x="127312" y="0"/>
                </a:lnTo>
                <a:close/>
              </a:path>
              <a:path w="2950845" h="1190625">
                <a:moveTo>
                  <a:pt x="95578" y="28412"/>
                </a:moveTo>
                <a:lnTo>
                  <a:pt x="81551" y="63836"/>
                </a:lnTo>
                <a:lnTo>
                  <a:pt x="99257" y="70847"/>
                </a:lnTo>
                <a:lnTo>
                  <a:pt x="113285" y="35423"/>
                </a:lnTo>
                <a:lnTo>
                  <a:pt x="95578" y="28412"/>
                </a:lnTo>
                <a:close/>
              </a:path>
              <a:path w="2950845" h="1190625">
                <a:moveTo>
                  <a:pt x="116061" y="28412"/>
                </a:moveTo>
                <a:lnTo>
                  <a:pt x="95578" y="28412"/>
                </a:lnTo>
                <a:lnTo>
                  <a:pt x="113285" y="35423"/>
                </a:lnTo>
                <a:lnTo>
                  <a:pt x="116061" y="28412"/>
                </a:lnTo>
                <a:close/>
              </a:path>
            </a:pathLst>
          </a:custGeom>
          <a:solidFill>
            <a:srgbClr val="91B121"/>
          </a:solidFill>
        </p:spPr>
        <p:txBody>
          <a:bodyPr wrap="square" lIns="0" tIns="0" rIns="0" bIns="0" rtlCol="0"/>
          <a:lstStyle/>
          <a:p>
            <a:endParaRPr/>
          </a:p>
        </p:txBody>
      </p:sp>
      <p:sp>
        <p:nvSpPr>
          <p:cNvPr id="36" name="object 36"/>
          <p:cNvSpPr/>
          <p:nvPr/>
        </p:nvSpPr>
        <p:spPr>
          <a:xfrm>
            <a:off x="6043344" y="5053925"/>
            <a:ext cx="125095" cy="494030"/>
          </a:xfrm>
          <a:custGeom>
            <a:avLst/>
            <a:gdLst/>
            <a:ahLst/>
            <a:cxnLst/>
            <a:rect l="l" t="t" r="r" b="b"/>
            <a:pathLst>
              <a:path w="125095" h="494029">
                <a:moveTo>
                  <a:pt x="0" y="377196"/>
                </a:moveTo>
                <a:lnTo>
                  <a:pt x="52656" y="493635"/>
                </a:lnTo>
                <a:lnTo>
                  <a:pt x="104565" y="399199"/>
                </a:lnTo>
                <a:lnTo>
                  <a:pt x="75401" y="399199"/>
                </a:lnTo>
                <a:lnTo>
                  <a:pt x="37330" y="397714"/>
                </a:lnTo>
                <a:lnTo>
                  <a:pt x="38072" y="378679"/>
                </a:lnTo>
                <a:lnTo>
                  <a:pt x="0" y="377196"/>
                </a:lnTo>
                <a:close/>
              </a:path>
              <a:path w="125095" h="494029">
                <a:moveTo>
                  <a:pt x="38072" y="378679"/>
                </a:moveTo>
                <a:lnTo>
                  <a:pt x="37330" y="397714"/>
                </a:lnTo>
                <a:lnTo>
                  <a:pt x="75401" y="399199"/>
                </a:lnTo>
                <a:lnTo>
                  <a:pt x="76142" y="380163"/>
                </a:lnTo>
                <a:lnTo>
                  <a:pt x="38072" y="378679"/>
                </a:lnTo>
                <a:close/>
              </a:path>
              <a:path w="125095" h="494029">
                <a:moveTo>
                  <a:pt x="76142" y="380163"/>
                </a:moveTo>
                <a:lnTo>
                  <a:pt x="75401" y="399199"/>
                </a:lnTo>
                <a:lnTo>
                  <a:pt x="104565" y="399199"/>
                </a:lnTo>
                <a:lnTo>
                  <a:pt x="114213" y="381646"/>
                </a:lnTo>
                <a:lnTo>
                  <a:pt x="76142" y="380163"/>
                </a:lnTo>
                <a:close/>
              </a:path>
              <a:path w="125095" h="494029">
                <a:moveTo>
                  <a:pt x="48405" y="113471"/>
                </a:moveTo>
                <a:lnTo>
                  <a:pt x="38072" y="378679"/>
                </a:lnTo>
                <a:lnTo>
                  <a:pt x="76142" y="380163"/>
                </a:lnTo>
                <a:lnTo>
                  <a:pt x="86476" y="114955"/>
                </a:lnTo>
                <a:lnTo>
                  <a:pt x="48405" y="113471"/>
                </a:lnTo>
                <a:close/>
              </a:path>
              <a:path w="125095" h="494029">
                <a:moveTo>
                  <a:pt x="114598" y="94435"/>
                </a:moveTo>
                <a:lnTo>
                  <a:pt x="49147" y="94435"/>
                </a:lnTo>
                <a:lnTo>
                  <a:pt x="87218" y="95920"/>
                </a:lnTo>
                <a:lnTo>
                  <a:pt x="86476" y="114955"/>
                </a:lnTo>
                <a:lnTo>
                  <a:pt x="124548" y="116438"/>
                </a:lnTo>
                <a:lnTo>
                  <a:pt x="114598" y="94435"/>
                </a:lnTo>
                <a:close/>
              </a:path>
              <a:path w="125095" h="494029">
                <a:moveTo>
                  <a:pt x="49147" y="94435"/>
                </a:moveTo>
                <a:lnTo>
                  <a:pt x="48405" y="113471"/>
                </a:lnTo>
                <a:lnTo>
                  <a:pt x="86476" y="114955"/>
                </a:lnTo>
                <a:lnTo>
                  <a:pt x="87218" y="95920"/>
                </a:lnTo>
                <a:lnTo>
                  <a:pt x="49147" y="94435"/>
                </a:lnTo>
                <a:close/>
              </a:path>
              <a:path w="125095" h="494029">
                <a:moveTo>
                  <a:pt x="71892" y="0"/>
                </a:moveTo>
                <a:lnTo>
                  <a:pt x="10335" y="111988"/>
                </a:lnTo>
                <a:lnTo>
                  <a:pt x="48405" y="113471"/>
                </a:lnTo>
                <a:lnTo>
                  <a:pt x="49147" y="94435"/>
                </a:lnTo>
                <a:lnTo>
                  <a:pt x="114598" y="94435"/>
                </a:lnTo>
                <a:lnTo>
                  <a:pt x="71892" y="0"/>
                </a:lnTo>
                <a:close/>
              </a:path>
            </a:pathLst>
          </a:custGeom>
          <a:solidFill>
            <a:srgbClr val="91B121"/>
          </a:solidFill>
        </p:spPr>
        <p:txBody>
          <a:bodyPr wrap="square" lIns="0" tIns="0" rIns="0" bIns="0" rtlCol="0"/>
          <a:lstStyle/>
          <a:p>
            <a:endParaRPr/>
          </a:p>
        </p:txBody>
      </p:sp>
      <p:sp>
        <p:nvSpPr>
          <p:cNvPr id="37" name="object 37"/>
          <p:cNvSpPr/>
          <p:nvPr/>
        </p:nvSpPr>
        <p:spPr>
          <a:xfrm>
            <a:off x="2472907" y="4356256"/>
            <a:ext cx="2959100" cy="1202055"/>
          </a:xfrm>
          <a:custGeom>
            <a:avLst/>
            <a:gdLst/>
            <a:ahLst/>
            <a:cxnLst/>
            <a:rect l="l" t="t" r="r" b="b"/>
            <a:pathLst>
              <a:path w="2959100" h="1202054">
                <a:moveTo>
                  <a:pt x="84983" y="1095865"/>
                </a:moveTo>
                <a:lnTo>
                  <a:pt x="0" y="1191304"/>
                </a:lnTo>
                <a:lnTo>
                  <a:pt x="127340" y="1202027"/>
                </a:lnTo>
                <a:lnTo>
                  <a:pt x="116038" y="1173699"/>
                </a:lnTo>
                <a:lnTo>
                  <a:pt x="95526" y="1173699"/>
                </a:lnTo>
                <a:lnTo>
                  <a:pt x="81407" y="1138312"/>
                </a:lnTo>
                <a:lnTo>
                  <a:pt x="99102" y="1131252"/>
                </a:lnTo>
                <a:lnTo>
                  <a:pt x="84983" y="1095865"/>
                </a:lnTo>
                <a:close/>
              </a:path>
              <a:path w="2959100" h="1202054">
                <a:moveTo>
                  <a:pt x="99102" y="1131252"/>
                </a:moveTo>
                <a:lnTo>
                  <a:pt x="81407" y="1138312"/>
                </a:lnTo>
                <a:lnTo>
                  <a:pt x="95526" y="1173699"/>
                </a:lnTo>
                <a:lnTo>
                  <a:pt x="113221" y="1166639"/>
                </a:lnTo>
                <a:lnTo>
                  <a:pt x="99102" y="1131252"/>
                </a:lnTo>
                <a:close/>
              </a:path>
              <a:path w="2959100" h="1202054">
                <a:moveTo>
                  <a:pt x="113221" y="1166639"/>
                </a:moveTo>
                <a:lnTo>
                  <a:pt x="95526" y="1173699"/>
                </a:lnTo>
                <a:lnTo>
                  <a:pt x="116038" y="1173699"/>
                </a:lnTo>
                <a:lnTo>
                  <a:pt x="113221" y="1166639"/>
                </a:lnTo>
                <a:close/>
              </a:path>
              <a:path w="2959100" h="1202054">
                <a:moveTo>
                  <a:pt x="2845697" y="35387"/>
                </a:moveTo>
                <a:lnTo>
                  <a:pt x="99102" y="1131252"/>
                </a:lnTo>
                <a:lnTo>
                  <a:pt x="113221" y="1166639"/>
                </a:lnTo>
                <a:lnTo>
                  <a:pt x="2859815" y="70773"/>
                </a:lnTo>
                <a:lnTo>
                  <a:pt x="2845697" y="35387"/>
                </a:lnTo>
                <a:close/>
              </a:path>
              <a:path w="2959100" h="1202054">
                <a:moveTo>
                  <a:pt x="2943242" y="28327"/>
                </a:moveTo>
                <a:lnTo>
                  <a:pt x="2863391" y="28327"/>
                </a:lnTo>
                <a:lnTo>
                  <a:pt x="2877511" y="63713"/>
                </a:lnTo>
                <a:lnTo>
                  <a:pt x="2859815" y="70773"/>
                </a:lnTo>
                <a:lnTo>
                  <a:pt x="2873935" y="106161"/>
                </a:lnTo>
                <a:lnTo>
                  <a:pt x="2943242" y="28327"/>
                </a:lnTo>
                <a:close/>
              </a:path>
              <a:path w="2959100" h="1202054">
                <a:moveTo>
                  <a:pt x="2863391" y="28327"/>
                </a:moveTo>
                <a:lnTo>
                  <a:pt x="2845697" y="35387"/>
                </a:lnTo>
                <a:lnTo>
                  <a:pt x="2859815" y="70773"/>
                </a:lnTo>
                <a:lnTo>
                  <a:pt x="2877511" y="63713"/>
                </a:lnTo>
                <a:lnTo>
                  <a:pt x="2863391" y="28327"/>
                </a:lnTo>
                <a:close/>
              </a:path>
              <a:path w="2959100" h="1202054">
                <a:moveTo>
                  <a:pt x="2831578" y="0"/>
                </a:moveTo>
                <a:lnTo>
                  <a:pt x="2845697" y="35387"/>
                </a:lnTo>
                <a:lnTo>
                  <a:pt x="2863391" y="28327"/>
                </a:lnTo>
                <a:lnTo>
                  <a:pt x="2943242" y="28327"/>
                </a:lnTo>
                <a:lnTo>
                  <a:pt x="2958918" y="10722"/>
                </a:lnTo>
                <a:lnTo>
                  <a:pt x="2831578" y="0"/>
                </a:lnTo>
                <a:close/>
              </a:path>
            </a:pathLst>
          </a:custGeom>
          <a:solidFill>
            <a:srgbClr val="91B121"/>
          </a:solidFill>
        </p:spPr>
        <p:txBody>
          <a:bodyPr wrap="square" lIns="0" tIns="0" rIns="0" bIns="0" rtlCol="0"/>
          <a:lstStyle/>
          <a:p>
            <a:endParaRPr/>
          </a:p>
        </p:txBody>
      </p:sp>
      <p:sp>
        <p:nvSpPr>
          <p:cNvPr id="38" name="object 38"/>
          <p:cNvSpPr/>
          <p:nvPr/>
        </p:nvSpPr>
        <p:spPr>
          <a:xfrm>
            <a:off x="7421371" y="5739849"/>
            <a:ext cx="972819" cy="114300"/>
          </a:xfrm>
          <a:custGeom>
            <a:avLst/>
            <a:gdLst/>
            <a:ahLst/>
            <a:cxnLst/>
            <a:rect l="l" t="t" r="r" b="b"/>
            <a:pathLst>
              <a:path w="972820" h="114300">
                <a:moveTo>
                  <a:pt x="114300" y="0"/>
                </a:moveTo>
                <a:lnTo>
                  <a:pt x="0" y="57150"/>
                </a:lnTo>
                <a:lnTo>
                  <a:pt x="114300" y="114300"/>
                </a:lnTo>
                <a:lnTo>
                  <a:pt x="114300" y="76200"/>
                </a:lnTo>
                <a:lnTo>
                  <a:pt x="95250" y="76200"/>
                </a:lnTo>
                <a:lnTo>
                  <a:pt x="95250" y="38100"/>
                </a:lnTo>
                <a:lnTo>
                  <a:pt x="114300" y="38099"/>
                </a:lnTo>
                <a:lnTo>
                  <a:pt x="114300" y="0"/>
                </a:lnTo>
                <a:close/>
              </a:path>
              <a:path w="972820" h="114300">
                <a:moveTo>
                  <a:pt x="114300" y="38099"/>
                </a:moveTo>
                <a:lnTo>
                  <a:pt x="95250" y="38100"/>
                </a:lnTo>
                <a:lnTo>
                  <a:pt x="95250" y="76200"/>
                </a:lnTo>
                <a:lnTo>
                  <a:pt x="114300" y="76199"/>
                </a:lnTo>
                <a:lnTo>
                  <a:pt x="114300" y="38099"/>
                </a:lnTo>
                <a:close/>
              </a:path>
              <a:path w="972820" h="114300">
                <a:moveTo>
                  <a:pt x="114300" y="76199"/>
                </a:moveTo>
                <a:lnTo>
                  <a:pt x="95250" y="76200"/>
                </a:lnTo>
                <a:lnTo>
                  <a:pt x="114300" y="76200"/>
                </a:lnTo>
                <a:close/>
              </a:path>
              <a:path w="972820" h="114300">
                <a:moveTo>
                  <a:pt x="972350" y="38099"/>
                </a:moveTo>
                <a:lnTo>
                  <a:pt x="114300" y="38099"/>
                </a:lnTo>
                <a:lnTo>
                  <a:pt x="114300" y="76199"/>
                </a:lnTo>
                <a:lnTo>
                  <a:pt x="972350" y="76199"/>
                </a:lnTo>
                <a:lnTo>
                  <a:pt x="972350" y="38099"/>
                </a:lnTo>
                <a:close/>
              </a:path>
            </a:pathLst>
          </a:custGeom>
          <a:solidFill>
            <a:srgbClr val="91B121"/>
          </a:solidFill>
        </p:spPr>
        <p:txBody>
          <a:bodyPr wrap="square" lIns="0" tIns="0" rIns="0" bIns="0" rtlCol="0"/>
          <a:lstStyle/>
          <a:p>
            <a:endParaRPr/>
          </a:p>
        </p:txBody>
      </p:sp>
      <p:sp>
        <p:nvSpPr>
          <p:cNvPr id="39" name="object 39"/>
          <p:cNvSpPr/>
          <p:nvPr/>
        </p:nvSpPr>
        <p:spPr>
          <a:xfrm>
            <a:off x="3795720" y="5739849"/>
            <a:ext cx="972819" cy="114300"/>
          </a:xfrm>
          <a:custGeom>
            <a:avLst/>
            <a:gdLst/>
            <a:ahLst/>
            <a:cxnLst/>
            <a:rect l="l" t="t" r="r" b="b"/>
            <a:pathLst>
              <a:path w="972820" h="114300">
                <a:moveTo>
                  <a:pt x="114300" y="0"/>
                </a:moveTo>
                <a:lnTo>
                  <a:pt x="0" y="57150"/>
                </a:lnTo>
                <a:lnTo>
                  <a:pt x="114300" y="114300"/>
                </a:lnTo>
                <a:lnTo>
                  <a:pt x="114300" y="76200"/>
                </a:lnTo>
                <a:lnTo>
                  <a:pt x="95250" y="76200"/>
                </a:lnTo>
                <a:lnTo>
                  <a:pt x="95250" y="38100"/>
                </a:lnTo>
                <a:lnTo>
                  <a:pt x="114300" y="38099"/>
                </a:lnTo>
                <a:lnTo>
                  <a:pt x="114300" y="0"/>
                </a:lnTo>
                <a:close/>
              </a:path>
              <a:path w="972820" h="114300">
                <a:moveTo>
                  <a:pt x="114300" y="38099"/>
                </a:moveTo>
                <a:lnTo>
                  <a:pt x="95250" y="38100"/>
                </a:lnTo>
                <a:lnTo>
                  <a:pt x="95250" y="76200"/>
                </a:lnTo>
                <a:lnTo>
                  <a:pt x="114300" y="76199"/>
                </a:lnTo>
                <a:lnTo>
                  <a:pt x="114300" y="38099"/>
                </a:lnTo>
                <a:close/>
              </a:path>
              <a:path w="972820" h="114300">
                <a:moveTo>
                  <a:pt x="114300" y="76199"/>
                </a:moveTo>
                <a:lnTo>
                  <a:pt x="95250" y="76200"/>
                </a:lnTo>
                <a:lnTo>
                  <a:pt x="114300" y="76200"/>
                </a:lnTo>
                <a:close/>
              </a:path>
              <a:path w="972820" h="114300">
                <a:moveTo>
                  <a:pt x="972350" y="38099"/>
                </a:moveTo>
                <a:lnTo>
                  <a:pt x="114300" y="38099"/>
                </a:lnTo>
                <a:lnTo>
                  <a:pt x="114300" y="76199"/>
                </a:lnTo>
                <a:lnTo>
                  <a:pt x="972350" y="76199"/>
                </a:lnTo>
                <a:lnTo>
                  <a:pt x="972350" y="38099"/>
                </a:lnTo>
                <a:close/>
              </a:path>
            </a:pathLst>
          </a:custGeom>
          <a:solidFill>
            <a:srgbClr val="91B121"/>
          </a:solidFill>
        </p:spPr>
        <p:txBody>
          <a:bodyPr wrap="square" lIns="0" tIns="0" rIns="0" bIns="0" rtlCol="0"/>
          <a:lstStyle/>
          <a:p>
            <a:endParaRPr/>
          </a:p>
        </p:txBody>
      </p:sp>
      <p:sp>
        <p:nvSpPr>
          <p:cNvPr id="40" name="object 40"/>
          <p:cNvSpPr txBox="1">
            <a:spLocks noGrp="1"/>
          </p:cNvSpPr>
          <p:nvPr>
            <p:ph type="ftr" sz="quarter" idx="5"/>
          </p:nvPr>
        </p:nvSpPr>
        <p:spPr>
          <a:prstGeom prst="rect">
            <a:avLst/>
          </a:prstGeom>
        </p:spPr>
        <p:txBody>
          <a:bodyPr vert="horz" wrap="square" lIns="0" tIns="7620" rIns="0" bIns="0" rtlCol="0">
            <a:spAutoFit/>
          </a:bodyPr>
          <a:lstStyle/>
          <a:p>
            <a:pPr marL="12700">
              <a:lnSpc>
                <a:spcPct val="100000"/>
              </a:lnSpc>
              <a:spcBef>
                <a:spcPts val="60"/>
              </a:spcBef>
            </a:pPr>
            <a:r>
              <a:rPr dirty="0"/>
              <a:t>@ Uhuru</a:t>
            </a:r>
            <a:r>
              <a:rPr spc="-65" dirty="0"/>
              <a:t> </a:t>
            </a:r>
            <a:r>
              <a:rPr spc="-5" dirty="0"/>
              <a:t>Corporation</a:t>
            </a:r>
          </a:p>
        </p:txBody>
      </p:sp>
      <p:sp>
        <p:nvSpPr>
          <p:cNvPr id="41" name="object 41"/>
          <p:cNvSpPr txBox="1">
            <a:spLocks noGrp="1"/>
          </p:cNvSpPr>
          <p:nvPr>
            <p:ph type="sldNum" sz="quarter" idx="7"/>
          </p:nvPr>
        </p:nvSpPr>
        <p:spPr>
          <a:prstGeom prst="rect">
            <a:avLst/>
          </a:prstGeom>
        </p:spPr>
        <p:txBody>
          <a:bodyPr vert="horz" wrap="square" lIns="0" tIns="7620" rIns="0" bIns="0" rtlCol="0">
            <a:spAutoFit/>
          </a:bodyPr>
          <a:lstStyle/>
          <a:p>
            <a:pPr marL="25400">
              <a:lnSpc>
                <a:spcPct val="100000"/>
              </a:lnSpc>
              <a:spcBef>
                <a:spcPts val="60"/>
              </a:spcBef>
            </a:pPr>
            <a:fld id="{81D60167-4931-47E6-BA6A-407CBD079E47}" type="slidenum">
              <a:rPr dirty="0"/>
              <a:t>5</a:t>
            </a:fld>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47534" y="1899136"/>
            <a:ext cx="2651125" cy="4327525"/>
          </a:xfrm>
          <a:custGeom>
            <a:avLst/>
            <a:gdLst/>
            <a:ahLst/>
            <a:cxnLst/>
            <a:rect l="l" t="t" r="r" b="b"/>
            <a:pathLst>
              <a:path w="2651125" h="4327525">
                <a:moveTo>
                  <a:pt x="0" y="249275"/>
                </a:moveTo>
                <a:lnTo>
                  <a:pt x="4016" y="204468"/>
                </a:lnTo>
                <a:lnTo>
                  <a:pt x="15595" y="162295"/>
                </a:lnTo>
                <a:lnTo>
                  <a:pt x="34033" y="123461"/>
                </a:lnTo>
                <a:lnTo>
                  <a:pt x="58626" y="88670"/>
                </a:lnTo>
                <a:lnTo>
                  <a:pt x="88670" y="58626"/>
                </a:lnTo>
                <a:lnTo>
                  <a:pt x="123461" y="34033"/>
                </a:lnTo>
                <a:lnTo>
                  <a:pt x="162295" y="15595"/>
                </a:lnTo>
                <a:lnTo>
                  <a:pt x="204468" y="4016"/>
                </a:lnTo>
                <a:lnTo>
                  <a:pt x="249275" y="0"/>
                </a:lnTo>
                <a:lnTo>
                  <a:pt x="2401467" y="0"/>
                </a:lnTo>
                <a:lnTo>
                  <a:pt x="2446274" y="4016"/>
                </a:lnTo>
                <a:lnTo>
                  <a:pt x="2488447" y="15595"/>
                </a:lnTo>
                <a:lnTo>
                  <a:pt x="2527281" y="34033"/>
                </a:lnTo>
                <a:lnTo>
                  <a:pt x="2562072" y="58626"/>
                </a:lnTo>
                <a:lnTo>
                  <a:pt x="2592116" y="88670"/>
                </a:lnTo>
                <a:lnTo>
                  <a:pt x="2616709" y="123461"/>
                </a:lnTo>
                <a:lnTo>
                  <a:pt x="2635147" y="162295"/>
                </a:lnTo>
                <a:lnTo>
                  <a:pt x="2646726" y="204468"/>
                </a:lnTo>
                <a:lnTo>
                  <a:pt x="2650743" y="249275"/>
                </a:lnTo>
                <a:lnTo>
                  <a:pt x="2650743" y="4078216"/>
                </a:lnTo>
                <a:lnTo>
                  <a:pt x="2646726" y="4123023"/>
                </a:lnTo>
                <a:lnTo>
                  <a:pt x="2635147" y="4165196"/>
                </a:lnTo>
                <a:lnTo>
                  <a:pt x="2616709" y="4204030"/>
                </a:lnTo>
                <a:lnTo>
                  <a:pt x="2592116" y="4238821"/>
                </a:lnTo>
                <a:lnTo>
                  <a:pt x="2562072" y="4268865"/>
                </a:lnTo>
                <a:lnTo>
                  <a:pt x="2527281" y="4293458"/>
                </a:lnTo>
                <a:lnTo>
                  <a:pt x="2488447" y="4311896"/>
                </a:lnTo>
                <a:lnTo>
                  <a:pt x="2446274" y="4323475"/>
                </a:lnTo>
                <a:lnTo>
                  <a:pt x="2401467" y="4327492"/>
                </a:lnTo>
                <a:lnTo>
                  <a:pt x="249275" y="4327492"/>
                </a:lnTo>
                <a:lnTo>
                  <a:pt x="204468" y="4323475"/>
                </a:lnTo>
                <a:lnTo>
                  <a:pt x="162295" y="4311896"/>
                </a:lnTo>
                <a:lnTo>
                  <a:pt x="123461" y="4293458"/>
                </a:lnTo>
                <a:lnTo>
                  <a:pt x="88670" y="4268865"/>
                </a:lnTo>
                <a:lnTo>
                  <a:pt x="58626" y="4238821"/>
                </a:lnTo>
                <a:lnTo>
                  <a:pt x="34033" y="4204030"/>
                </a:lnTo>
                <a:lnTo>
                  <a:pt x="15595" y="4165196"/>
                </a:lnTo>
                <a:lnTo>
                  <a:pt x="4016" y="4123023"/>
                </a:lnTo>
                <a:lnTo>
                  <a:pt x="0" y="4078216"/>
                </a:lnTo>
                <a:lnTo>
                  <a:pt x="0" y="249275"/>
                </a:lnTo>
                <a:close/>
              </a:path>
            </a:pathLst>
          </a:custGeom>
          <a:ln w="12700">
            <a:solidFill>
              <a:srgbClr val="8E876C"/>
            </a:solidFill>
          </a:ln>
        </p:spPr>
        <p:txBody>
          <a:bodyPr wrap="square" lIns="0" tIns="0" rIns="0" bIns="0" rtlCol="0"/>
          <a:lstStyle/>
          <a:p>
            <a:endParaRPr/>
          </a:p>
        </p:txBody>
      </p:sp>
      <p:sp>
        <p:nvSpPr>
          <p:cNvPr id="3" name="object 3"/>
          <p:cNvSpPr txBox="1"/>
          <p:nvPr/>
        </p:nvSpPr>
        <p:spPr>
          <a:xfrm>
            <a:off x="1774405" y="1992884"/>
            <a:ext cx="13970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サプライヤー</a:t>
            </a:r>
            <a:endParaRPr sz="1800">
              <a:latin typeface="Yu Gothic"/>
              <a:cs typeface="Yu Gothic"/>
            </a:endParaRPr>
          </a:p>
        </p:txBody>
      </p:sp>
      <p:sp>
        <p:nvSpPr>
          <p:cNvPr id="4" name="object 4"/>
          <p:cNvSpPr/>
          <p:nvPr/>
        </p:nvSpPr>
        <p:spPr>
          <a:xfrm>
            <a:off x="4770628" y="1899136"/>
            <a:ext cx="2651125" cy="4327525"/>
          </a:xfrm>
          <a:custGeom>
            <a:avLst/>
            <a:gdLst/>
            <a:ahLst/>
            <a:cxnLst/>
            <a:rect l="l" t="t" r="r" b="b"/>
            <a:pathLst>
              <a:path w="2651125" h="4327525">
                <a:moveTo>
                  <a:pt x="0" y="249275"/>
                </a:moveTo>
                <a:lnTo>
                  <a:pt x="4016" y="204468"/>
                </a:lnTo>
                <a:lnTo>
                  <a:pt x="15595" y="162295"/>
                </a:lnTo>
                <a:lnTo>
                  <a:pt x="34033" y="123461"/>
                </a:lnTo>
                <a:lnTo>
                  <a:pt x="58626" y="88670"/>
                </a:lnTo>
                <a:lnTo>
                  <a:pt x="88670" y="58626"/>
                </a:lnTo>
                <a:lnTo>
                  <a:pt x="123461" y="34033"/>
                </a:lnTo>
                <a:lnTo>
                  <a:pt x="162295" y="15595"/>
                </a:lnTo>
                <a:lnTo>
                  <a:pt x="204468" y="4016"/>
                </a:lnTo>
                <a:lnTo>
                  <a:pt x="249275" y="0"/>
                </a:lnTo>
                <a:lnTo>
                  <a:pt x="2401467" y="0"/>
                </a:lnTo>
                <a:lnTo>
                  <a:pt x="2446274" y="4016"/>
                </a:lnTo>
                <a:lnTo>
                  <a:pt x="2488447" y="15595"/>
                </a:lnTo>
                <a:lnTo>
                  <a:pt x="2527281" y="34033"/>
                </a:lnTo>
                <a:lnTo>
                  <a:pt x="2562072" y="58626"/>
                </a:lnTo>
                <a:lnTo>
                  <a:pt x="2592116" y="88670"/>
                </a:lnTo>
                <a:lnTo>
                  <a:pt x="2616709" y="123461"/>
                </a:lnTo>
                <a:lnTo>
                  <a:pt x="2635147" y="162295"/>
                </a:lnTo>
                <a:lnTo>
                  <a:pt x="2646726" y="204468"/>
                </a:lnTo>
                <a:lnTo>
                  <a:pt x="2650743" y="249275"/>
                </a:lnTo>
                <a:lnTo>
                  <a:pt x="2650743" y="4078216"/>
                </a:lnTo>
                <a:lnTo>
                  <a:pt x="2646726" y="4123023"/>
                </a:lnTo>
                <a:lnTo>
                  <a:pt x="2635147" y="4165196"/>
                </a:lnTo>
                <a:lnTo>
                  <a:pt x="2616709" y="4204030"/>
                </a:lnTo>
                <a:lnTo>
                  <a:pt x="2592116" y="4238821"/>
                </a:lnTo>
                <a:lnTo>
                  <a:pt x="2562072" y="4268865"/>
                </a:lnTo>
                <a:lnTo>
                  <a:pt x="2527281" y="4293458"/>
                </a:lnTo>
                <a:lnTo>
                  <a:pt x="2488447" y="4311896"/>
                </a:lnTo>
                <a:lnTo>
                  <a:pt x="2446274" y="4323475"/>
                </a:lnTo>
                <a:lnTo>
                  <a:pt x="2401467" y="4327492"/>
                </a:lnTo>
                <a:lnTo>
                  <a:pt x="249275" y="4327492"/>
                </a:lnTo>
                <a:lnTo>
                  <a:pt x="204468" y="4323475"/>
                </a:lnTo>
                <a:lnTo>
                  <a:pt x="162295" y="4311896"/>
                </a:lnTo>
                <a:lnTo>
                  <a:pt x="123461" y="4293458"/>
                </a:lnTo>
                <a:lnTo>
                  <a:pt x="88670" y="4268865"/>
                </a:lnTo>
                <a:lnTo>
                  <a:pt x="58626" y="4238821"/>
                </a:lnTo>
                <a:lnTo>
                  <a:pt x="34033" y="4204030"/>
                </a:lnTo>
                <a:lnTo>
                  <a:pt x="15595" y="4165196"/>
                </a:lnTo>
                <a:lnTo>
                  <a:pt x="4016" y="4123023"/>
                </a:lnTo>
                <a:lnTo>
                  <a:pt x="0" y="4078216"/>
                </a:lnTo>
                <a:lnTo>
                  <a:pt x="0" y="249275"/>
                </a:lnTo>
                <a:close/>
              </a:path>
            </a:pathLst>
          </a:custGeom>
          <a:ln w="12700">
            <a:solidFill>
              <a:srgbClr val="8E876C"/>
            </a:solidFill>
          </a:ln>
        </p:spPr>
        <p:txBody>
          <a:bodyPr wrap="square" lIns="0" tIns="0" rIns="0" bIns="0" rtlCol="0"/>
          <a:lstStyle/>
          <a:p>
            <a:endParaRPr/>
          </a:p>
        </p:txBody>
      </p:sp>
      <p:sp>
        <p:nvSpPr>
          <p:cNvPr id="5" name="object 5"/>
          <p:cNvSpPr txBox="1"/>
          <p:nvPr/>
        </p:nvSpPr>
        <p:spPr>
          <a:xfrm>
            <a:off x="5854698" y="1992884"/>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⾃社</a:t>
            </a:r>
            <a:endParaRPr sz="1800">
              <a:latin typeface="Yu Gothic"/>
              <a:cs typeface="Yu Gothic"/>
            </a:endParaRPr>
          </a:p>
        </p:txBody>
      </p:sp>
      <p:sp>
        <p:nvSpPr>
          <p:cNvPr id="6" name="object 6"/>
          <p:cNvSpPr/>
          <p:nvPr/>
        </p:nvSpPr>
        <p:spPr>
          <a:xfrm>
            <a:off x="8393720" y="1867485"/>
            <a:ext cx="2651125" cy="4327525"/>
          </a:xfrm>
          <a:custGeom>
            <a:avLst/>
            <a:gdLst/>
            <a:ahLst/>
            <a:cxnLst/>
            <a:rect l="l" t="t" r="r" b="b"/>
            <a:pathLst>
              <a:path w="2651125" h="4327525">
                <a:moveTo>
                  <a:pt x="0" y="249275"/>
                </a:moveTo>
                <a:lnTo>
                  <a:pt x="4016" y="204468"/>
                </a:lnTo>
                <a:lnTo>
                  <a:pt x="15595" y="162295"/>
                </a:lnTo>
                <a:lnTo>
                  <a:pt x="34033" y="123461"/>
                </a:lnTo>
                <a:lnTo>
                  <a:pt x="58626" y="88670"/>
                </a:lnTo>
                <a:lnTo>
                  <a:pt x="88670" y="58626"/>
                </a:lnTo>
                <a:lnTo>
                  <a:pt x="123461" y="34033"/>
                </a:lnTo>
                <a:lnTo>
                  <a:pt x="162295" y="15595"/>
                </a:lnTo>
                <a:lnTo>
                  <a:pt x="204468" y="4016"/>
                </a:lnTo>
                <a:lnTo>
                  <a:pt x="249275" y="0"/>
                </a:lnTo>
                <a:lnTo>
                  <a:pt x="2401467" y="0"/>
                </a:lnTo>
                <a:lnTo>
                  <a:pt x="2446274" y="4016"/>
                </a:lnTo>
                <a:lnTo>
                  <a:pt x="2488447" y="15595"/>
                </a:lnTo>
                <a:lnTo>
                  <a:pt x="2527281" y="34033"/>
                </a:lnTo>
                <a:lnTo>
                  <a:pt x="2562072" y="58626"/>
                </a:lnTo>
                <a:lnTo>
                  <a:pt x="2592116" y="88670"/>
                </a:lnTo>
                <a:lnTo>
                  <a:pt x="2616709" y="123461"/>
                </a:lnTo>
                <a:lnTo>
                  <a:pt x="2635147" y="162295"/>
                </a:lnTo>
                <a:lnTo>
                  <a:pt x="2646726" y="204468"/>
                </a:lnTo>
                <a:lnTo>
                  <a:pt x="2650743" y="249275"/>
                </a:lnTo>
                <a:lnTo>
                  <a:pt x="2650743" y="4078216"/>
                </a:lnTo>
                <a:lnTo>
                  <a:pt x="2646726" y="4123023"/>
                </a:lnTo>
                <a:lnTo>
                  <a:pt x="2635147" y="4165196"/>
                </a:lnTo>
                <a:lnTo>
                  <a:pt x="2616709" y="4204030"/>
                </a:lnTo>
                <a:lnTo>
                  <a:pt x="2592116" y="4238821"/>
                </a:lnTo>
                <a:lnTo>
                  <a:pt x="2562072" y="4268865"/>
                </a:lnTo>
                <a:lnTo>
                  <a:pt x="2527281" y="4293458"/>
                </a:lnTo>
                <a:lnTo>
                  <a:pt x="2488447" y="4311896"/>
                </a:lnTo>
                <a:lnTo>
                  <a:pt x="2446274" y="4323475"/>
                </a:lnTo>
                <a:lnTo>
                  <a:pt x="2401467" y="4327492"/>
                </a:lnTo>
                <a:lnTo>
                  <a:pt x="249275" y="4327492"/>
                </a:lnTo>
                <a:lnTo>
                  <a:pt x="204468" y="4323475"/>
                </a:lnTo>
                <a:lnTo>
                  <a:pt x="162295" y="4311896"/>
                </a:lnTo>
                <a:lnTo>
                  <a:pt x="123461" y="4293458"/>
                </a:lnTo>
                <a:lnTo>
                  <a:pt x="88670" y="4268865"/>
                </a:lnTo>
                <a:lnTo>
                  <a:pt x="58626" y="4238821"/>
                </a:lnTo>
                <a:lnTo>
                  <a:pt x="34033" y="4204030"/>
                </a:lnTo>
                <a:lnTo>
                  <a:pt x="15595" y="4165196"/>
                </a:lnTo>
                <a:lnTo>
                  <a:pt x="4016" y="4123023"/>
                </a:lnTo>
                <a:lnTo>
                  <a:pt x="0" y="4078216"/>
                </a:lnTo>
                <a:lnTo>
                  <a:pt x="0" y="249275"/>
                </a:lnTo>
                <a:close/>
              </a:path>
            </a:pathLst>
          </a:custGeom>
          <a:ln w="12700">
            <a:solidFill>
              <a:srgbClr val="8E876C"/>
            </a:solidFill>
          </a:ln>
        </p:spPr>
        <p:txBody>
          <a:bodyPr wrap="square" lIns="0" tIns="0" rIns="0" bIns="0" rtlCol="0"/>
          <a:lstStyle/>
          <a:p>
            <a:endParaRPr/>
          </a:p>
        </p:txBody>
      </p:sp>
      <p:sp>
        <p:nvSpPr>
          <p:cNvPr id="7" name="object 7"/>
          <p:cNvSpPr txBox="1"/>
          <p:nvPr/>
        </p:nvSpPr>
        <p:spPr>
          <a:xfrm>
            <a:off x="9477791" y="1959355"/>
            <a:ext cx="48260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Yu Gothic"/>
                <a:cs typeface="Yu Gothic"/>
              </a:rPr>
              <a:t>顧客</a:t>
            </a:r>
            <a:endParaRPr sz="1800">
              <a:latin typeface="Yu Gothic"/>
              <a:cs typeface="Yu Gothic"/>
            </a:endParaRPr>
          </a:p>
        </p:txBody>
      </p:sp>
      <p:sp>
        <p:nvSpPr>
          <p:cNvPr id="8" name="object 8"/>
          <p:cNvSpPr txBox="1">
            <a:spLocks noGrp="1"/>
          </p:cNvSpPr>
          <p:nvPr>
            <p:ph type="title"/>
          </p:nvPr>
        </p:nvSpPr>
        <p:spPr>
          <a:xfrm>
            <a:off x="438739" y="279907"/>
            <a:ext cx="8387080" cy="391160"/>
          </a:xfrm>
          <a:prstGeom prst="rect">
            <a:avLst/>
          </a:prstGeom>
        </p:spPr>
        <p:txBody>
          <a:bodyPr vert="horz" wrap="square" lIns="0" tIns="12700" rIns="0" bIns="0" rtlCol="0">
            <a:spAutoFit/>
          </a:bodyPr>
          <a:lstStyle/>
          <a:p>
            <a:pPr marL="12700">
              <a:lnSpc>
                <a:spcPct val="100000"/>
              </a:lnSpc>
              <a:spcBef>
                <a:spcPts val="100"/>
              </a:spcBef>
            </a:pPr>
            <a:r>
              <a:rPr spc="-5" dirty="0"/>
              <a:t>IoT</a:t>
            </a:r>
            <a:r>
              <a:rPr sz="3525" spc="75" baseline="1182" dirty="0">
                <a:latin typeface="MS Gothic"/>
                <a:cs typeface="MS Gothic"/>
              </a:rPr>
              <a:t>デバイス（センサやカメラ）が自動執行のトリガーとなる</a:t>
            </a:r>
            <a:endParaRPr sz="3525" baseline="1182">
              <a:latin typeface="MS Gothic"/>
              <a:cs typeface="MS Gothic"/>
            </a:endParaRPr>
          </a:p>
        </p:txBody>
      </p:sp>
      <p:sp>
        <p:nvSpPr>
          <p:cNvPr id="9" name="object 9"/>
          <p:cNvSpPr txBox="1"/>
          <p:nvPr/>
        </p:nvSpPr>
        <p:spPr>
          <a:xfrm>
            <a:off x="733904" y="913891"/>
            <a:ext cx="8945880" cy="391160"/>
          </a:xfrm>
          <a:prstGeom prst="rect">
            <a:avLst/>
          </a:prstGeom>
        </p:spPr>
        <p:txBody>
          <a:bodyPr vert="horz" wrap="square" lIns="0" tIns="12700" rIns="0" bIns="0" rtlCol="0">
            <a:spAutoFit/>
          </a:bodyPr>
          <a:lstStyle/>
          <a:p>
            <a:pPr marL="12700">
              <a:lnSpc>
                <a:spcPct val="100000"/>
              </a:lnSpc>
              <a:spcBef>
                <a:spcPts val="100"/>
              </a:spcBef>
            </a:pPr>
            <a:r>
              <a:rPr sz="2400" spc="-5" dirty="0">
                <a:latin typeface="Calibri"/>
                <a:cs typeface="Calibri"/>
              </a:rPr>
              <a:t>Io</a:t>
            </a:r>
            <a:r>
              <a:rPr sz="2400" dirty="0">
                <a:latin typeface="Calibri"/>
                <a:cs typeface="Calibri"/>
              </a:rPr>
              <a:t>T</a:t>
            </a:r>
            <a:r>
              <a:rPr sz="2400" dirty="0">
                <a:latin typeface="Yu Gothic"/>
                <a:cs typeface="Yu Gothic"/>
              </a:rPr>
              <a:t>デバイスが取引の完了を検知することで⾃動執⾏が実現される</a:t>
            </a:r>
            <a:endParaRPr sz="2400">
              <a:latin typeface="Yu Gothic"/>
              <a:cs typeface="Yu Gothic"/>
            </a:endParaRPr>
          </a:p>
        </p:txBody>
      </p:sp>
      <p:sp>
        <p:nvSpPr>
          <p:cNvPr id="10" name="object 10"/>
          <p:cNvSpPr/>
          <p:nvPr/>
        </p:nvSpPr>
        <p:spPr>
          <a:xfrm>
            <a:off x="5431825" y="3698738"/>
            <a:ext cx="1336478" cy="1336478"/>
          </a:xfrm>
          <a:prstGeom prst="rect">
            <a:avLst/>
          </a:prstGeom>
          <a:blipFill>
            <a:blip r:embed="rId2" cstate="print"/>
            <a:stretch>
              <a:fillRect/>
            </a:stretch>
          </a:blipFill>
        </p:spPr>
        <p:txBody>
          <a:bodyPr wrap="square" lIns="0" tIns="0" rIns="0" bIns="0" rtlCol="0"/>
          <a:lstStyle/>
          <a:p>
            <a:endParaRPr/>
          </a:p>
        </p:txBody>
      </p:sp>
      <p:sp>
        <p:nvSpPr>
          <p:cNvPr id="11" name="object 11"/>
          <p:cNvSpPr/>
          <p:nvPr/>
        </p:nvSpPr>
        <p:spPr>
          <a:xfrm>
            <a:off x="5394665" y="3668149"/>
            <a:ext cx="1374140" cy="1374140"/>
          </a:xfrm>
          <a:custGeom>
            <a:avLst/>
            <a:gdLst/>
            <a:ahLst/>
            <a:cxnLst/>
            <a:rect l="l" t="t" r="r" b="b"/>
            <a:pathLst>
              <a:path w="1374140" h="1374139">
                <a:moveTo>
                  <a:pt x="0" y="686819"/>
                </a:moveTo>
                <a:lnTo>
                  <a:pt x="1724" y="637769"/>
                </a:lnTo>
                <a:lnTo>
                  <a:pt x="6820" y="589650"/>
                </a:lnTo>
                <a:lnTo>
                  <a:pt x="15171" y="542578"/>
                </a:lnTo>
                <a:lnTo>
                  <a:pt x="26661" y="496669"/>
                </a:lnTo>
                <a:lnTo>
                  <a:pt x="41175" y="452040"/>
                </a:lnTo>
                <a:lnTo>
                  <a:pt x="58594" y="408806"/>
                </a:lnTo>
                <a:lnTo>
                  <a:pt x="78804" y="367085"/>
                </a:lnTo>
                <a:lnTo>
                  <a:pt x="101688" y="326991"/>
                </a:lnTo>
                <a:lnTo>
                  <a:pt x="127131" y="288642"/>
                </a:lnTo>
                <a:lnTo>
                  <a:pt x="155014" y="252154"/>
                </a:lnTo>
                <a:lnTo>
                  <a:pt x="185224" y="217642"/>
                </a:lnTo>
                <a:lnTo>
                  <a:pt x="217642" y="185224"/>
                </a:lnTo>
                <a:lnTo>
                  <a:pt x="252154" y="155014"/>
                </a:lnTo>
                <a:lnTo>
                  <a:pt x="288642" y="127131"/>
                </a:lnTo>
                <a:lnTo>
                  <a:pt x="326991" y="101688"/>
                </a:lnTo>
                <a:lnTo>
                  <a:pt x="367085" y="78804"/>
                </a:lnTo>
                <a:lnTo>
                  <a:pt x="408806" y="58594"/>
                </a:lnTo>
                <a:lnTo>
                  <a:pt x="452040" y="41175"/>
                </a:lnTo>
                <a:lnTo>
                  <a:pt x="496669" y="26661"/>
                </a:lnTo>
                <a:lnTo>
                  <a:pt x="542578" y="15171"/>
                </a:lnTo>
                <a:lnTo>
                  <a:pt x="589650" y="6820"/>
                </a:lnTo>
                <a:lnTo>
                  <a:pt x="637769" y="1724"/>
                </a:lnTo>
                <a:lnTo>
                  <a:pt x="686819" y="0"/>
                </a:lnTo>
                <a:lnTo>
                  <a:pt x="735868" y="1724"/>
                </a:lnTo>
                <a:lnTo>
                  <a:pt x="783987" y="6820"/>
                </a:lnTo>
                <a:lnTo>
                  <a:pt x="831059" y="15171"/>
                </a:lnTo>
                <a:lnTo>
                  <a:pt x="876968" y="26661"/>
                </a:lnTo>
                <a:lnTo>
                  <a:pt x="921597" y="41175"/>
                </a:lnTo>
                <a:lnTo>
                  <a:pt x="964831" y="58594"/>
                </a:lnTo>
                <a:lnTo>
                  <a:pt x="1006552" y="78804"/>
                </a:lnTo>
                <a:lnTo>
                  <a:pt x="1046646" y="101688"/>
                </a:lnTo>
                <a:lnTo>
                  <a:pt x="1084995" y="127131"/>
                </a:lnTo>
                <a:lnTo>
                  <a:pt x="1121483" y="155014"/>
                </a:lnTo>
                <a:lnTo>
                  <a:pt x="1155995" y="185224"/>
                </a:lnTo>
                <a:lnTo>
                  <a:pt x="1188413" y="217642"/>
                </a:lnTo>
                <a:lnTo>
                  <a:pt x="1218623" y="252154"/>
                </a:lnTo>
                <a:lnTo>
                  <a:pt x="1246507" y="288642"/>
                </a:lnTo>
                <a:lnTo>
                  <a:pt x="1271949" y="326991"/>
                </a:lnTo>
                <a:lnTo>
                  <a:pt x="1294833" y="367085"/>
                </a:lnTo>
                <a:lnTo>
                  <a:pt x="1315043" y="408806"/>
                </a:lnTo>
                <a:lnTo>
                  <a:pt x="1332463" y="452040"/>
                </a:lnTo>
                <a:lnTo>
                  <a:pt x="1346976" y="496669"/>
                </a:lnTo>
                <a:lnTo>
                  <a:pt x="1358466" y="542578"/>
                </a:lnTo>
                <a:lnTo>
                  <a:pt x="1366817" y="589650"/>
                </a:lnTo>
                <a:lnTo>
                  <a:pt x="1371913" y="637769"/>
                </a:lnTo>
                <a:lnTo>
                  <a:pt x="1373638" y="686819"/>
                </a:lnTo>
                <a:lnTo>
                  <a:pt x="1371913" y="735868"/>
                </a:lnTo>
                <a:lnTo>
                  <a:pt x="1366817" y="783987"/>
                </a:lnTo>
                <a:lnTo>
                  <a:pt x="1358466" y="831059"/>
                </a:lnTo>
                <a:lnTo>
                  <a:pt x="1346976" y="876968"/>
                </a:lnTo>
                <a:lnTo>
                  <a:pt x="1332463" y="921597"/>
                </a:lnTo>
                <a:lnTo>
                  <a:pt x="1315043" y="964831"/>
                </a:lnTo>
                <a:lnTo>
                  <a:pt x="1294833" y="1006552"/>
                </a:lnTo>
                <a:lnTo>
                  <a:pt x="1271949" y="1046646"/>
                </a:lnTo>
                <a:lnTo>
                  <a:pt x="1246507" y="1084995"/>
                </a:lnTo>
                <a:lnTo>
                  <a:pt x="1218623" y="1121483"/>
                </a:lnTo>
                <a:lnTo>
                  <a:pt x="1188413" y="1155995"/>
                </a:lnTo>
                <a:lnTo>
                  <a:pt x="1155995" y="1188413"/>
                </a:lnTo>
                <a:lnTo>
                  <a:pt x="1121483" y="1218623"/>
                </a:lnTo>
                <a:lnTo>
                  <a:pt x="1084995" y="1246507"/>
                </a:lnTo>
                <a:lnTo>
                  <a:pt x="1046646" y="1271949"/>
                </a:lnTo>
                <a:lnTo>
                  <a:pt x="1006552" y="1294833"/>
                </a:lnTo>
                <a:lnTo>
                  <a:pt x="964831" y="1315043"/>
                </a:lnTo>
                <a:lnTo>
                  <a:pt x="921597" y="1332463"/>
                </a:lnTo>
                <a:lnTo>
                  <a:pt x="876968" y="1346976"/>
                </a:lnTo>
                <a:lnTo>
                  <a:pt x="831059" y="1358466"/>
                </a:lnTo>
                <a:lnTo>
                  <a:pt x="783987" y="1366817"/>
                </a:lnTo>
                <a:lnTo>
                  <a:pt x="735868" y="1371913"/>
                </a:lnTo>
                <a:lnTo>
                  <a:pt x="686819" y="1373638"/>
                </a:lnTo>
                <a:lnTo>
                  <a:pt x="637769" y="1371913"/>
                </a:lnTo>
                <a:lnTo>
                  <a:pt x="589650" y="1366817"/>
                </a:lnTo>
                <a:lnTo>
                  <a:pt x="542578" y="1358466"/>
                </a:lnTo>
                <a:lnTo>
                  <a:pt x="496669" y="1346976"/>
                </a:lnTo>
                <a:lnTo>
                  <a:pt x="452040" y="1332463"/>
                </a:lnTo>
                <a:lnTo>
                  <a:pt x="408806" y="1315043"/>
                </a:lnTo>
                <a:lnTo>
                  <a:pt x="367085" y="1294833"/>
                </a:lnTo>
                <a:lnTo>
                  <a:pt x="326991" y="1271949"/>
                </a:lnTo>
                <a:lnTo>
                  <a:pt x="288642" y="1246507"/>
                </a:lnTo>
                <a:lnTo>
                  <a:pt x="252154" y="1218623"/>
                </a:lnTo>
                <a:lnTo>
                  <a:pt x="217642" y="1188413"/>
                </a:lnTo>
                <a:lnTo>
                  <a:pt x="185224" y="1155995"/>
                </a:lnTo>
                <a:lnTo>
                  <a:pt x="155014" y="1121483"/>
                </a:lnTo>
                <a:lnTo>
                  <a:pt x="127131" y="1084995"/>
                </a:lnTo>
                <a:lnTo>
                  <a:pt x="101688" y="1046646"/>
                </a:lnTo>
                <a:lnTo>
                  <a:pt x="78804" y="1006552"/>
                </a:lnTo>
                <a:lnTo>
                  <a:pt x="58594" y="964831"/>
                </a:lnTo>
                <a:lnTo>
                  <a:pt x="41175" y="921597"/>
                </a:lnTo>
                <a:lnTo>
                  <a:pt x="26661" y="876968"/>
                </a:lnTo>
                <a:lnTo>
                  <a:pt x="15171" y="831059"/>
                </a:lnTo>
                <a:lnTo>
                  <a:pt x="6820" y="783987"/>
                </a:lnTo>
                <a:lnTo>
                  <a:pt x="1724" y="735868"/>
                </a:lnTo>
                <a:lnTo>
                  <a:pt x="0" y="686819"/>
                </a:lnTo>
                <a:close/>
              </a:path>
            </a:pathLst>
          </a:custGeom>
          <a:ln w="6350">
            <a:solidFill>
              <a:srgbClr val="1C9AAD"/>
            </a:solidFill>
          </a:ln>
        </p:spPr>
        <p:txBody>
          <a:bodyPr wrap="square" lIns="0" tIns="0" rIns="0" bIns="0" rtlCol="0"/>
          <a:lstStyle/>
          <a:p>
            <a:endParaRPr/>
          </a:p>
        </p:txBody>
      </p:sp>
      <p:sp>
        <p:nvSpPr>
          <p:cNvPr id="12" name="object 12"/>
          <p:cNvSpPr/>
          <p:nvPr/>
        </p:nvSpPr>
        <p:spPr>
          <a:xfrm>
            <a:off x="1396728" y="2556800"/>
            <a:ext cx="2152356" cy="453684"/>
          </a:xfrm>
          <a:prstGeom prst="rect">
            <a:avLst/>
          </a:prstGeom>
          <a:blipFill>
            <a:blip r:embed="rId3" cstate="print"/>
            <a:stretch>
              <a:fillRect/>
            </a:stretch>
          </a:blipFill>
        </p:spPr>
        <p:txBody>
          <a:bodyPr wrap="square" lIns="0" tIns="0" rIns="0" bIns="0" rtlCol="0"/>
          <a:lstStyle/>
          <a:p>
            <a:endParaRPr/>
          </a:p>
        </p:txBody>
      </p:sp>
      <p:sp>
        <p:nvSpPr>
          <p:cNvPr id="13" name="object 13"/>
          <p:cNvSpPr txBox="1"/>
          <p:nvPr/>
        </p:nvSpPr>
        <p:spPr>
          <a:xfrm>
            <a:off x="1396728" y="2556800"/>
            <a:ext cx="2152650" cy="454025"/>
          </a:xfrm>
          <a:prstGeom prst="rect">
            <a:avLst/>
          </a:prstGeom>
          <a:ln w="6350">
            <a:solidFill>
              <a:srgbClr val="8E876C"/>
            </a:solidFill>
          </a:ln>
        </p:spPr>
        <p:txBody>
          <a:bodyPr vert="horz" wrap="square" lIns="0" tIns="76200" rIns="0" bIns="0" rtlCol="0">
            <a:spAutoFit/>
          </a:bodyPr>
          <a:lstStyle/>
          <a:p>
            <a:pPr algn="ctr">
              <a:lnSpc>
                <a:spcPct val="100000"/>
              </a:lnSpc>
              <a:spcBef>
                <a:spcPts val="600"/>
              </a:spcBef>
            </a:pPr>
            <a:r>
              <a:rPr sz="1800" b="1" spc="-5" dirty="0">
                <a:latin typeface="Calibri"/>
                <a:cs typeface="Calibri"/>
              </a:rPr>
              <a:t>ERP</a:t>
            </a:r>
            <a:endParaRPr sz="1800">
              <a:latin typeface="Calibri"/>
              <a:cs typeface="Calibri"/>
            </a:endParaRPr>
          </a:p>
        </p:txBody>
      </p:sp>
      <p:sp>
        <p:nvSpPr>
          <p:cNvPr id="14" name="object 14"/>
          <p:cNvSpPr/>
          <p:nvPr/>
        </p:nvSpPr>
        <p:spPr>
          <a:xfrm>
            <a:off x="5019822" y="2556800"/>
            <a:ext cx="2152356" cy="453684"/>
          </a:xfrm>
          <a:prstGeom prst="rect">
            <a:avLst/>
          </a:prstGeom>
          <a:blipFill>
            <a:blip r:embed="rId4" cstate="print"/>
            <a:stretch>
              <a:fillRect/>
            </a:stretch>
          </a:blipFill>
        </p:spPr>
        <p:txBody>
          <a:bodyPr wrap="square" lIns="0" tIns="0" rIns="0" bIns="0" rtlCol="0"/>
          <a:lstStyle/>
          <a:p>
            <a:endParaRPr/>
          </a:p>
        </p:txBody>
      </p:sp>
      <p:sp>
        <p:nvSpPr>
          <p:cNvPr id="15" name="object 15"/>
          <p:cNvSpPr txBox="1"/>
          <p:nvPr/>
        </p:nvSpPr>
        <p:spPr>
          <a:xfrm>
            <a:off x="5019822" y="2556800"/>
            <a:ext cx="2152650" cy="454025"/>
          </a:xfrm>
          <a:prstGeom prst="rect">
            <a:avLst/>
          </a:prstGeom>
          <a:ln w="6350">
            <a:solidFill>
              <a:srgbClr val="8E876C"/>
            </a:solidFill>
          </a:ln>
        </p:spPr>
        <p:txBody>
          <a:bodyPr vert="horz" wrap="square" lIns="0" tIns="76200" rIns="0" bIns="0" rtlCol="0">
            <a:spAutoFit/>
          </a:bodyPr>
          <a:lstStyle/>
          <a:p>
            <a:pPr algn="ctr">
              <a:lnSpc>
                <a:spcPct val="100000"/>
              </a:lnSpc>
              <a:spcBef>
                <a:spcPts val="600"/>
              </a:spcBef>
            </a:pPr>
            <a:r>
              <a:rPr sz="1800" b="1" spc="-5" dirty="0">
                <a:latin typeface="Calibri"/>
                <a:cs typeface="Calibri"/>
              </a:rPr>
              <a:t>ERP</a:t>
            </a:r>
            <a:endParaRPr sz="1800">
              <a:latin typeface="Calibri"/>
              <a:cs typeface="Calibri"/>
            </a:endParaRPr>
          </a:p>
        </p:txBody>
      </p:sp>
      <p:sp>
        <p:nvSpPr>
          <p:cNvPr id="16" name="object 16"/>
          <p:cNvSpPr/>
          <p:nvPr/>
        </p:nvSpPr>
        <p:spPr>
          <a:xfrm>
            <a:off x="8642915" y="2544663"/>
            <a:ext cx="2152356" cy="453685"/>
          </a:xfrm>
          <a:prstGeom prst="rect">
            <a:avLst/>
          </a:prstGeom>
          <a:blipFill>
            <a:blip r:embed="rId5" cstate="print"/>
            <a:stretch>
              <a:fillRect/>
            </a:stretch>
          </a:blipFill>
        </p:spPr>
        <p:txBody>
          <a:bodyPr wrap="square" lIns="0" tIns="0" rIns="0" bIns="0" rtlCol="0"/>
          <a:lstStyle/>
          <a:p>
            <a:endParaRPr/>
          </a:p>
        </p:txBody>
      </p:sp>
      <p:sp>
        <p:nvSpPr>
          <p:cNvPr id="17" name="object 17"/>
          <p:cNvSpPr txBox="1"/>
          <p:nvPr/>
        </p:nvSpPr>
        <p:spPr>
          <a:xfrm>
            <a:off x="8642915" y="2544663"/>
            <a:ext cx="2152650" cy="454025"/>
          </a:xfrm>
          <a:prstGeom prst="rect">
            <a:avLst/>
          </a:prstGeom>
          <a:ln w="6350">
            <a:solidFill>
              <a:srgbClr val="8E876C"/>
            </a:solidFill>
          </a:ln>
        </p:spPr>
        <p:txBody>
          <a:bodyPr vert="horz" wrap="square" lIns="0" tIns="76200" rIns="0" bIns="0" rtlCol="0">
            <a:spAutoFit/>
          </a:bodyPr>
          <a:lstStyle/>
          <a:p>
            <a:pPr algn="ctr">
              <a:lnSpc>
                <a:spcPct val="100000"/>
              </a:lnSpc>
              <a:spcBef>
                <a:spcPts val="600"/>
              </a:spcBef>
            </a:pPr>
            <a:r>
              <a:rPr sz="1800" b="1" spc="-5" dirty="0">
                <a:latin typeface="Calibri"/>
                <a:cs typeface="Calibri"/>
              </a:rPr>
              <a:t>ERP</a:t>
            </a:r>
            <a:endParaRPr sz="1800">
              <a:latin typeface="Calibri"/>
              <a:cs typeface="Calibri"/>
            </a:endParaRPr>
          </a:p>
        </p:txBody>
      </p:sp>
      <p:sp>
        <p:nvSpPr>
          <p:cNvPr id="18" name="object 18"/>
          <p:cNvSpPr/>
          <p:nvPr/>
        </p:nvSpPr>
        <p:spPr>
          <a:xfrm>
            <a:off x="3920317" y="2103123"/>
            <a:ext cx="725805" cy="1063625"/>
          </a:xfrm>
          <a:custGeom>
            <a:avLst/>
            <a:gdLst/>
            <a:ahLst/>
            <a:cxnLst/>
            <a:rect l="l" t="t" r="r" b="b"/>
            <a:pathLst>
              <a:path w="725804" h="1063625">
                <a:moveTo>
                  <a:pt x="0" y="0"/>
                </a:moveTo>
                <a:lnTo>
                  <a:pt x="725713" y="0"/>
                </a:lnTo>
                <a:lnTo>
                  <a:pt x="725713" y="1063613"/>
                </a:lnTo>
                <a:lnTo>
                  <a:pt x="0" y="1063613"/>
                </a:lnTo>
                <a:lnTo>
                  <a:pt x="0" y="0"/>
                </a:lnTo>
                <a:close/>
              </a:path>
            </a:pathLst>
          </a:custGeom>
          <a:solidFill>
            <a:srgbClr val="FFC000"/>
          </a:solidFill>
        </p:spPr>
        <p:txBody>
          <a:bodyPr wrap="square" lIns="0" tIns="0" rIns="0" bIns="0" rtlCol="0"/>
          <a:lstStyle/>
          <a:p>
            <a:endParaRPr/>
          </a:p>
        </p:txBody>
      </p:sp>
      <p:sp>
        <p:nvSpPr>
          <p:cNvPr id="19" name="object 19"/>
          <p:cNvSpPr txBox="1"/>
          <p:nvPr/>
        </p:nvSpPr>
        <p:spPr>
          <a:xfrm>
            <a:off x="4112517" y="2471420"/>
            <a:ext cx="34226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E</a:t>
            </a:r>
            <a:r>
              <a:rPr sz="1800" b="1" dirty="0">
                <a:solidFill>
                  <a:srgbClr val="FFFFFF"/>
                </a:solidFill>
                <a:latin typeface="Calibri"/>
                <a:cs typeface="Calibri"/>
              </a:rPr>
              <a:t>DI</a:t>
            </a:r>
            <a:endParaRPr sz="1800">
              <a:latin typeface="Calibri"/>
              <a:cs typeface="Calibri"/>
            </a:endParaRPr>
          </a:p>
        </p:txBody>
      </p:sp>
      <p:sp>
        <p:nvSpPr>
          <p:cNvPr id="20" name="object 20"/>
          <p:cNvSpPr/>
          <p:nvPr/>
        </p:nvSpPr>
        <p:spPr>
          <a:xfrm>
            <a:off x="7543410" y="2071471"/>
            <a:ext cx="725805" cy="1063625"/>
          </a:xfrm>
          <a:custGeom>
            <a:avLst/>
            <a:gdLst/>
            <a:ahLst/>
            <a:cxnLst/>
            <a:rect l="l" t="t" r="r" b="b"/>
            <a:pathLst>
              <a:path w="725804" h="1063625">
                <a:moveTo>
                  <a:pt x="0" y="0"/>
                </a:moveTo>
                <a:lnTo>
                  <a:pt x="725713" y="0"/>
                </a:lnTo>
                <a:lnTo>
                  <a:pt x="725713" y="1063613"/>
                </a:lnTo>
                <a:lnTo>
                  <a:pt x="0" y="1063613"/>
                </a:lnTo>
                <a:lnTo>
                  <a:pt x="0" y="0"/>
                </a:lnTo>
                <a:close/>
              </a:path>
            </a:pathLst>
          </a:custGeom>
          <a:solidFill>
            <a:srgbClr val="FFC000"/>
          </a:solidFill>
        </p:spPr>
        <p:txBody>
          <a:bodyPr wrap="square" lIns="0" tIns="0" rIns="0" bIns="0" rtlCol="0"/>
          <a:lstStyle/>
          <a:p>
            <a:endParaRPr/>
          </a:p>
        </p:txBody>
      </p:sp>
      <p:sp>
        <p:nvSpPr>
          <p:cNvPr id="21" name="object 21"/>
          <p:cNvSpPr txBox="1"/>
          <p:nvPr/>
        </p:nvSpPr>
        <p:spPr>
          <a:xfrm>
            <a:off x="7735610" y="2440940"/>
            <a:ext cx="34226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E</a:t>
            </a:r>
            <a:r>
              <a:rPr sz="1800" b="1" dirty="0">
                <a:solidFill>
                  <a:srgbClr val="FFFFFF"/>
                </a:solidFill>
                <a:latin typeface="Calibri"/>
                <a:cs typeface="Calibri"/>
              </a:rPr>
              <a:t>DI</a:t>
            </a:r>
            <a:endParaRPr sz="1800">
              <a:latin typeface="Calibri"/>
              <a:cs typeface="Calibri"/>
            </a:endParaRPr>
          </a:p>
        </p:txBody>
      </p:sp>
      <p:sp>
        <p:nvSpPr>
          <p:cNvPr id="22" name="object 22"/>
          <p:cNvSpPr/>
          <p:nvPr/>
        </p:nvSpPr>
        <p:spPr>
          <a:xfrm>
            <a:off x="3795720" y="2235384"/>
            <a:ext cx="972819" cy="114300"/>
          </a:xfrm>
          <a:custGeom>
            <a:avLst/>
            <a:gdLst/>
            <a:ahLst/>
            <a:cxnLst/>
            <a:rect l="l" t="t" r="r" b="b"/>
            <a:pathLst>
              <a:path w="972820" h="114300">
                <a:moveTo>
                  <a:pt x="858050" y="0"/>
                </a:moveTo>
                <a:lnTo>
                  <a:pt x="858050" y="114300"/>
                </a:lnTo>
                <a:lnTo>
                  <a:pt x="934251" y="76200"/>
                </a:lnTo>
                <a:lnTo>
                  <a:pt x="877100" y="76200"/>
                </a:lnTo>
                <a:lnTo>
                  <a:pt x="877100" y="38100"/>
                </a:lnTo>
                <a:lnTo>
                  <a:pt x="934248" y="38100"/>
                </a:lnTo>
                <a:lnTo>
                  <a:pt x="858050" y="0"/>
                </a:lnTo>
                <a:close/>
              </a:path>
              <a:path w="972820" h="114300">
                <a:moveTo>
                  <a:pt x="858050" y="38100"/>
                </a:moveTo>
                <a:lnTo>
                  <a:pt x="0" y="38100"/>
                </a:lnTo>
                <a:lnTo>
                  <a:pt x="0" y="76200"/>
                </a:lnTo>
                <a:lnTo>
                  <a:pt x="858050" y="76200"/>
                </a:lnTo>
                <a:lnTo>
                  <a:pt x="858050" y="38100"/>
                </a:lnTo>
                <a:close/>
              </a:path>
              <a:path w="972820" h="114300">
                <a:moveTo>
                  <a:pt x="934248" y="38100"/>
                </a:moveTo>
                <a:lnTo>
                  <a:pt x="877100" y="38100"/>
                </a:lnTo>
                <a:lnTo>
                  <a:pt x="877100" y="76200"/>
                </a:lnTo>
                <a:lnTo>
                  <a:pt x="934251" y="76200"/>
                </a:lnTo>
                <a:lnTo>
                  <a:pt x="972350" y="57151"/>
                </a:lnTo>
                <a:lnTo>
                  <a:pt x="934248" y="38100"/>
                </a:lnTo>
                <a:close/>
              </a:path>
            </a:pathLst>
          </a:custGeom>
          <a:solidFill>
            <a:srgbClr val="91B121"/>
          </a:solidFill>
        </p:spPr>
        <p:txBody>
          <a:bodyPr wrap="square" lIns="0" tIns="0" rIns="0" bIns="0" rtlCol="0"/>
          <a:lstStyle/>
          <a:p>
            <a:endParaRPr/>
          </a:p>
        </p:txBody>
      </p:sp>
      <p:sp>
        <p:nvSpPr>
          <p:cNvPr id="23" name="object 23"/>
          <p:cNvSpPr/>
          <p:nvPr/>
        </p:nvSpPr>
        <p:spPr>
          <a:xfrm>
            <a:off x="7421371" y="2235384"/>
            <a:ext cx="972819" cy="114300"/>
          </a:xfrm>
          <a:custGeom>
            <a:avLst/>
            <a:gdLst/>
            <a:ahLst/>
            <a:cxnLst/>
            <a:rect l="l" t="t" r="r" b="b"/>
            <a:pathLst>
              <a:path w="972820" h="114300">
                <a:moveTo>
                  <a:pt x="858050" y="0"/>
                </a:moveTo>
                <a:lnTo>
                  <a:pt x="858050" y="114300"/>
                </a:lnTo>
                <a:lnTo>
                  <a:pt x="934251" y="76200"/>
                </a:lnTo>
                <a:lnTo>
                  <a:pt x="877100" y="76200"/>
                </a:lnTo>
                <a:lnTo>
                  <a:pt x="877100" y="38100"/>
                </a:lnTo>
                <a:lnTo>
                  <a:pt x="934248" y="38100"/>
                </a:lnTo>
                <a:lnTo>
                  <a:pt x="858050" y="0"/>
                </a:lnTo>
                <a:close/>
              </a:path>
              <a:path w="972820" h="114300">
                <a:moveTo>
                  <a:pt x="858050" y="38100"/>
                </a:moveTo>
                <a:lnTo>
                  <a:pt x="0" y="38100"/>
                </a:lnTo>
                <a:lnTo>
                  <a:pt x="0" y="76200"/>
                </a:lnTo>
                <a:lnTo>
                  <a:pt x="858050" y="76200"/>
                </a:lnTo>
                <a:lnTo>
                  <a:pt x="858050" y="38100"/>
                </a:lnTo>
                <a:close/>
              </a:path>
              <a:path w="972820" h="114300">
                <a:moveTo>
                  <a:pt x="934248" y="38100"/>
                </a:moveTo>
                <a:lnTo>
                  <a:pt x="877100" y="38100"/>
                </a:lnTo>
                <a:lnTo>
                  <a:pt x="877100" y="76200"/>
                </a:lnTo>
                <a:lnTo>
                  <a:pt x="934251" y="76200"/>
                </a:lnTo>
                <a:lnTo>
                  <a:pt x="972350" y="57151"/>
                </a:lnTo>
                <a:lnTo>
                  <a:pt x="934248" y="38100"/>
                </a:lnTo>
                <a:close/>
              </a:path>
            </a:pathLst>
          </a:custGeom>
          <a:solidFill>
            <a:srgbClr val="91B121"/>
          </a:solidFill>
        </p:spPr>
        <p:txBody>
          <a:bodyPr wrap="square" lIns="0" tIns="0" rIns="0" bIns="0" rtlCol="0"/>
          <a:lstStyle/>
          <a:p>
            <a:endParaRPr/>
          </a:p>
        </p:txBody>
      </p:sp>
      <p:sp>
        <p:nvSpPr>
          <p:cNvPr id="24" name="object 24"/>
          <p:cNvSpPr/>
          <p:nvPr/>
        </p:nvSpPr>
        <p:spPr>
          <a:xfrm>
            <a:off x="3795720" y="2829735"/>
            <a:ext cx="972819" cy="114300"/>
          </a:xfrm>
          <a:custGeom>
            <a:avLst/>
            <a:gdLst/>
            <a:ahLst/>
            <a:cxnLst/>
            <a:rect l="l" t="t" r="r" b="b"/>
            <a:pathLst>
              <a:path w="972820" h="114300">
                <a:moveTo>
                  <a:pt x="114300" y="0"/>
                </a:moveTo>
                <a:lnTo>
                  <a:pt x="0" y="57151"/>
                </a:lnTo>
                <a:lnTo>
                  <a:pt x="114300" y="114300"/>
                </a:lnTo>
                <a:lnTo>
                  <a:pt x="114300" y="76200"/>
                </a:lnTo>
                <a:lnTo>
                  <a:pt x="95250" y="76200"/>
                </a:lnTo>
                <a:lnTo>
                  <a:pt x="95250" y="38100"/>
                </a:lnTo>
                <a:lnTo>
                  <a:pt x="114300" y="38100"/>
                </a:lnTo>
                <a:lnTo>
                  <a:pt x="114300" y="0"/>
                </a:lnTo>
                <a:close/>
              </a:path>
              <a:path w="972820" h="114300">
                <a:moveTo>
                  <a:pt x="114300" y="38100"/>
                </a:moveTo>
                <a:lnTo>
                  <a:pt x="95250" y="38100"/>
                </a:lnTo>
                <a:lnTo>
                  <a:pt x="95250" y="76200"/>
                </a:lnTo>
                <a:lnTo>
                  <a:pt x="114300" y="76200"/>
                </a:lnTo>
                <a:lnTo>
                  <a:pt x="114300" y="38100"/>
                </a:lnTo>
                <a:close/>
              </a:path>
              <a:path w="972820" h="114300">
                <a:moveTo>
                  <a:pt x="972350" y="38100"/>
                </a:moveTo>
                <a:lnTo>
                  <a:pt x="114300" y="38100"/>
                </a:lnTo>
                <a:lnTo>
                  <a:pt x="114300" y="76200"/>
                </a:lnTo>
                <a:lnTo>
                  <a:pt x="972350" y="76200"/>
                </a:lnTo>
                <a:lnTo>
                  <a:pt x="972350" y="38100"/>
                </a:lnTo>
                <a:close/>
              </a:path>
            </a:pathLst>
          </a:custGeom>
          <a:solidFill>
            <a:srgbClr val="91B121"/>
          </a:solidFill>
        </p:spPr>
        <p:txBody>
          <a:bodyPr wrap="square" lIns="0" tIns="0" rIns="0" bIns="0" rtlCol="0"/>
          <a:lstStyle/>
          <a:p>
            <a:endParaRPr/>
          </a:p>
        </p:txBody>
      </p:sp>
      <p:sp>
        <p:nvSpPr>
          <p:cNvPr id="25" name="object 25"/>
          <p:cNvSpPr/>
          <p:nvPr/>
        </p:nvSpPr>
        <p:spPr>
          <a:xfrm>
            <a:off x="7421371" y="2829735"/>
            <a:ext cx="972819" cy="114300"/>
          </a:xfrm>
          <a:custGeom>
            <a:avLst/>
            <a:gdLst/>
            <a:ahLst/>
            <a:cxnLst/>
            <a:rect l="l" t="t" r="r" b="b"/>
            <a:pathLst>
              <a:path w="972820" h="114300">
                <a:moveTo>
                  <a:pt x="114300" y="0"/>
                </a:moveTo>
                <a:lnTo>
                  <a:pt x="0" y="57151"/>
                </a:lnTo>
                <a:lnTo>
                  <a:pt x="114300" y="114300"/>
                </a:lnTo>
                <a:lnTo>
                  <a:pt x="114300" y="76200"/>
                </a:lnTo>
                <a:lnTo>
                  <a:pt x="95250" y="76200"/>
                </a:lnTo>
                <a:lnTo>
                  <a:pt x="95250" y="38100"/>
                </a:lnTo>
                <a:lnTo>
                  <a:pt x="114300" y="38100"/>
                </a:lnTo>
                <a:lnTo>
                  <a:pt x="114300" y="0"/>
                </a:lnTo>
                <a:close/>
              </a:path>
              <a:path w="972820" h="114300">
                <a:moveTo>
                  <a:pt x="114300" y="38100"/>
                </a:moveTo>
                <a:lnTo>
                  <a:pt x="95250" y="38100"/>
                </a:lnTo>
                <a:lnTo>
                  <a:pt x="95250" y="76200"/>
                </a:lnTo>
                <a:lnTo>
                  <a:pt x="114300" y="76200"/>
                </a:lnTo>
                <a:lnTo>
                  <a:pt x="114300" y="38100"/>
                </a:lnTo>
                <a:close/>
              </a:path>
              <a:path w="972820" h="114300">
                <a:moveTo>
                  <a:pt x="972350" y="38100"/>
                </a:moveTo>
                <a:lnTo>
                  <a:pt x="114300" y="38100"/>
                </a:lnTo>
                <a:lnTo>
                  <a:pt x="114300" y="76200"/>
                </a:lnTo>
                <a:lnTo>
                  <a:pt x="972350" y="76200"/>
                </a:lnTo>
                <a:lnTo>
                  <a:pt x="972350" y="38100"/>
                </a:lnTo>
                <a:close/>
              </a:path>
            </a:pathLst>
          </a:custGeom>
          <a:solidFill>
            <a:srgbClr val="91B121"/>
          </a:solidFill>
        </p:spPr>
        <p:txBody>
          <a:bodyPr wrap="square" lIns="0" tIns="0" rIns="0" bIns="0" rtlCol="0"/>
          <a:lstStyle/>
          <a:p>
            <a:endParaRPr/>
          </a:p>
        </p:txBody>
      </p:sp>
      <p:sp>
        <p:nvSpPr>
          <p:cNvPr id="26" name="object 26"/>
          <p:cNvSpPr/>
          <p:nvPr/>
        </p:nvSpPr>
        <p:spPr>
          <a:xfrm>
            <a:off x="2472907" y="3006349"/>
            <a:ext cx="2922270" cy="1353185"/>
          </a:xfrm>
          <a:custGeom>
            <a:avLst/>
            <a:gdLst/>
            <a:ahLst/>
            <a:cxnLst/>
            <a:rect l="l" t="t" r="r" b="b"/>
            <a:pathLst>
              <a:path w="2922270" h="1353185">
                <a:moveTo>
                  <a:pt x="2809961" y="1318144"/>
                </a:moveTo>
                <a:lnTo>
                  <a:pt x="2794034" y="1352757"/>
                </a:lnTo>
                <a:lnTo>
                  <a:pt x="2921758" y="1348619"/>
                </a:lnTo>
                <a:lnTo>
                  <a:pt x="2903708" y="1326109"/>
                </a:lnTo>
                <a:lnTo>
                  <a:pt x="2827271" y="1326109"/>
                </a:lnTo>
                <a:lnTo>
                  <a:pt x="2809961" y="1318144"/>
                </a:lnTo>
                <a:close/>
              </a:path>
              <a:path w="2922270" h="1353185">
                <a:moveTo>
                  <a:pt x="2825888" y="1283533"/>
                </a:moveTo>
                <a:lnTo>
                  <a:pt x="2809961" y="1318144"/>
                </a:lnTo>
                <a:lnTo>
                  <a:pt x="2827271" y="1326109"/>
                </a:lnTo>
                <a:lnTo>
                  <a:pt x="2843197" y="1291498"/>
                </a:lnTo>
                <a:lnTo>
                  <a:pt x="2825888" y="1283533"/>
                </a:lnTo>
                <a:close/>
              </a:path>
              <a:path w="2922270" h="1353185">
                <a:moveTo>
                  <a:pt x="2841815" y="1248923"/>
                </a:moveTo>
                <a:lnTo>
                  <a:pt x="2825888" y="1283533"/>
                </a:lnTo>
                <a:lnTo>
                  <a:pt x="2843197" y="1291498"/>
                </a:lnTo>
                <a:lnTo>
                  <a:pt x="2827271" y="1326109"/>
                </a:lnTo>
                <a:lnTo>
                  <a:pt x="2903708" y="1326109"/>
                </a:lnTo>
                <a:lnTo>
                  <a:pt x="2841815" y="1248923"/>
                </a:lnTo>
                <a:close/>
              </a:path>
              <a:path w="2922270" h="1353185">
                <a:moveTo>
                  <a:pt x="111797" y="34611"/>
                </a:moveTo>
                <a:lnTo>
                  <a:pt x="95870" y="69223"/>
                </a:lnTo>
                <a:lnTo>
                  <a:pt x="2809961" y="1318144"/>
                </a:lnTo>
                <a:lnTo>
                  <a:pt x="2825888" y="1283533"/>
                </a:lnTo>
                <a:lnTo>
                  <a:pt x="111797" y="34611"/>
                </a:lnTo>
                <a:close/>
              </a:path>
              <a:path w="2922270" h="1353185">
                <a:moveTo>
                  <a:pt x="127723" y="0"/>
                </a:moveTo>
                <a:lnTo>
                  <a:pt x="0" y="4136"/>
                </a:lnTo>
                <a:lnTo>
                  <a:pt x="79943" y="103833"/>
                </a:lnTo>
                <a:lnTo>
                  <a:pt x="95870" y="69223"/>
                </a:lnTo>
                <a:lnTo>
                  <a:pt x="78567" y="61260"/>
                </a:lnTo>
                <a:lnTo>
                  <a:pt x="94494" y="26649"/>
                </a:lnTo>
                <a:lnTo>
                  <a:pt x="115460" y="26649"/>
                </a:lnTo>
                <a:lnTo>
                  <a:pt x="127723" y="0"/>
                </a:lnTo>
                <a:close/>
              </a:path>
              <a:path w="2922270" h="1353185">
                <a:moveTo>
                  <a:pt x="94494" y="26649"/>
                </a:moveTo>
                <a:lnTo>
                  <a:pt x="78567" y="61260"/>
                </a:lnTo>
                <a:lnTo>
                  <a:pt x="95870" y="69223"/>
                </a:lnTo>
                <a:lnTo>
                  <a:pt x="111797" y="34611"/>
                </a:lnTo>
                <a:lnTo>
                  <a:pt x="94494" y="26649"/>
                </a:lnTo>
                <a:close/>
              </a:path>
              <a:path w="2922270" h="1353185">
                <a:moveTo>
                  <a:pt x="115460" y="26649"/>
                </a:moveTo>
                <a:lnTo>
                  <a:pt x="94494" y="26649"/>
                </a:lnTo>
                <a:lnTo>
                  <a:pt x="111797" y="34611"/>
                </a:lnTo>
                <a:lnTo>
                  <a:pt x="115460" y="26649"/>
                </a:lnTo>
                <a:close/>
              </a:path>
            </a:pathLst>
          </a:custGeom>
          <a:solidFill>
            <a:srgbClr val="91B121"/>
          </a:solidFill>
        </p:spPr>
        <p:txBody>
          <a:bodyPr wrap="square" lIns="0" tIns="0" rIns="0" bIns="0" rtlCol="0"/>
          <a:lstStyle/>
          <a:p>
            <a:endParaRPr/>
          </a:p>
        </p:txBody>
      </p:sp>
      <p:sp>
        <p:nvSpPr>
          <p:cNvPr id="27" name="object 27"/>
          <p:cNvSpPr/>
          <p:nvPr/>
        </p:nvSpPr>
        <p:spPr>
          <a:xfrm>
            <a:off x="6039527" y="3010485"/>
            <a:ext cx="117475" cy="688340"/>
          </a:xfrm>
          <a:custGeom>
            <a:avLst/>
            <a:gdLst/>
            <a:ahLst/>
            <a:cxnLst/>
            <a:rect l="l" t="t" r="r" b="b"/>
            <a:pathLst>
              <a:path w="117475" h="688339">
                <a:moveTo>
                  <a:pt x="40813" y="574068"/>
                </a:moveTo>
                <a:lnTo>
                  <a:pt x="2713" y="574293"/>
                </a:lnTo>
                <a:lnTo>
                  <a:pt x="60538" y="688253"/>
                </a:lnTo>
                <a:lnTo>
                  <a:pt x="107405" y="593117"/>
                </a:lnTo>
                <a:lnTo>
                  <a:pt x="40925" y="593117"/>
                </a:lnTo>
                <a:lnTo>
                  <a:pt x="40813" y="574068"/>
                </a:lnTo>
                <a:close/>
              </a:path>
              <a:path w="117475" h="688339">
                <a:moveTo>
                  <a:pt x="78912" y="573843"/>
                </a:moveTo>
                <a:lnTo>
                  <a:pt x="40813" y="574068"/>
                </a:lnTo>
                <a:lnTo>
                  <a:pt x="40925" y="593117"/>
                </a:lnTo>
                <a:lnTo>
                  <a:pt x="79024" y="592893"/>
                </a:lnTo>
                <a:lnTo>
                  <a:pt x="78912" y="573843"/>
                </a:lnTo>
                <a:close/>
              </a:path>
              <a:path w="117475" h="688339">
                <a:moveTo>
                  <a:pt x="117011" y="573618"/>
                </a:moveTo>
                <a:lnTo>
                  <a:pt x="78912" y="573843"/>
                </a:lnTo>
                <a:lnTo>
                  <a:pt x="79024" y="592893"/>
                </a:lnTo>
                <a:lnTo>
                  <a:pt x="40925" y="593117"/>
                </a:lnTo>
                <a:lnTo>
                  <a:pt x="107405" y="593117"/>
                </a:lnTo>
                <a:lnTo>
                  <a:pt x="117011" y="573618"/>
                </a:lnTo>
                <a:close/>
              </a:path>
              <a:path w="117475" h="688339">
                <a:moveTo>
                  <a:pt x="76198" y="114185"/>
                </a:moveTo>
                <a:lnTo>
                  <a:pt x="38099" y="114410"/>
                </a:lnTo>
                <a:lnTo>
                  <a:pt x="40813" y="574068"/>
                </a:lnTo>
                <a:lnTo>
                  <a:pt x="78912" y="573843"/>
                </a:lnTo>
                <a:lnTo>
                  <a:pt x="76198" y="114185"/>
                </a:lnTo>
                <a:close/>
              </a:path>
              <a:path w="117475" h="688339">
                <a:moveTo>
                  <a:pt x="56474" y="0"/>
                </a:moveTo>
                <a:lnTo>
                  <a:pt x="0" y="114635"/>
                </a:lnTo>
                <a:lnTo>
                  <a:pt x="38099" y="114410"/>
                </a:lnTo>
                <a:lnTo>
                  <a:pt x="37986" y="95361"/>
                </a:lnTo>
                <a:lnTo>
                  <a:pt x="104745" y="95135"/>
                </a:lnTo>
                <a:lnTo>
                  <a:pt x="56474" y="0"/>
                </a:lnTo>
                <a:close/>
              </a:path>
              <a:path w="117475" h="688339">
                <a:moveTo>
                  <a:pt x="76085" y="95135"/>
                </a:moveTo>
                <a:lnTo>
                  <a:pt x="37986" y="95361"/>
                </a:lnTo>
                <a:lnTo>
                  <a:pt x="38099" y="114410"/>
                </a:lnTo>
                <a:lnTo>
                  <a:pt x="76198" y="114185"/>
                </a:lnTo>
                <a:lnTo>
                  <a:pt x="76085" y="95135"/>
                </a:lnTo>
                <a:close/>
              </a:path>
              <a:path w="117475" h="688339">
                <a:moveTo>
                  <a:pt x="104745" y="95135"/>
                </a:moveTo>
                <a:lnTo>
                  <a:pt x="76085" y="95135"/>
                </a:lnTo>
                <a:lnTo>
                  <a:pt x="76198" y="114185"/>
                </a:lnTo>
                <a:lnTo>
                  <a:pt x="114297" y="113960"/>
                </a:lnTo>
                <a:lnTo>
                  <a:pt x="104745" y="95135"/>
                </a:lnTo>
                <a:close/>
              </a:path>
            </a:pathLst>
          </a:custGeom>
          <a:solidFill>
            <a:srgbClr val="91B121"/>
          </a:solidFill>
        </p:spPr>
        <p:txBody>
          <a:bodyPr wrap="square" lIns="0" tIns="0" rIns="0" bIns="0" rtlCol="0"/>
          <a:lstStyle/>
          <a:p>
            <a:endParaRPr/>
          </a:p>
        </p:txBody>
      </p:sp>
      <p:sp>
        <p:nvSpPr>
          <p:cNvPr id="28" name="object 28"/>
          <p:cNvSpPr/>
          <p:nvPr/>
        </p:nvSpPr>
        <p:spPr>
          <a:xfrm>
            <a:off x="6768303" y="2994168"/>
            <a:ext cx="2950845" cy="1365250"/>
          </a:xfrm>
          <a:custGeom>
            <a:avLst/>
            <a:gdLst/>
            <a:ahLst/>
            <a:cxnLst/>
            <a:rect l="l" t="t" r="r" b="b"/>
            <a:pathLst>
              <a:path w="2950845" h="1365250">
                <a:moveTo>
                  <a:pt x="79978" y="1261130"/>
                </a:moveTo>
                <a:lnTo>
                  <a:pt x="0" y="1360799"/>
                </a:lnTo>
                <a:lnTo>
                  <a:pt x="127723" y="1364980"/>
                </a:lnTo>
                <a:lnTo>
                  <a:pt x="115467" y="1338322"/>
                </a:lnTo>
                <a:lnTo>
                  <a:pt x="94499" y="1338322"/>
                </a:lnTo>
                <a:lnTo>
                  <a:pt x="78583" y="1303704"/>
                </a:lnTo>
                <a:lnTo>
                  <a:pt x="95893" y="1295746"/>
                </a:lnTo>
                <a:lnTo>
                  <a:pt x="79978" y="1261130"/>
                </a:lnTo>
                <a:close/>
              </a:path>
              <a:path w="2950845" h="1365250">
                <a:moveTo>
                  <a:pt x="95893" y="1295746"/>
                </a:moveTo>
                <a:lnTo>
                  <a:pt x="78583" y="1303704"/>
                </a:lnTo>
                <a:lnTo>
                  <a:pt x="94499" y="1338322"/>
                </a:lnTo>
                <a:lnTo>
                  <a:pt x="111808" y="1330364"/>
                </a:lnTo>
                <a:lnTo>
                  <a:pt x="95893" y="1295746"/>
                </a:lnTo>
                <a:close/>
              </a:path>
              <a:path w="2950845" h="1365250">
                <a:moveTo>
                  <a:pt x="111808" y="1330364"/>
                </a:moveTo>
                <a:lnTo>
                  <a:pt x="94499" y="1338322"/>
                </a:lnTo>
                <a:lnTo>
                  <a:pt x="115467" y="1338322"/>
                </a:lnTo>
                <a:lnTo>
                  <a:pt x="111808" y="1330364"/>
                </a:lnTo>
                <a:close/>
              </a:path>
              <a:path w="2950845" h="1365250">
                <a:moveTo>
                  <a:pt x="2838982" y="34616"/>
                </a:moveTo>
                <a:lnTo>
                  <a:pt x="95893" y="1295746"/>
                </a:lnTo>
                <a:lnTo>
                  <a:pt x="111808" y="1330364"/>
                </a:lnTo>
                <a:lnTo>
                  <a:pt x="2854897" y="69234"/>
                </a:lnTo>
                <a:lnTo>
                  <a:pt x="2838982" y="34616"/>
                </a:lnTo>
                <a:close/>
              </a:path>
              <a:path w="2950845" h="1365250">
                <a:moveTo>
                  <a:pt x="2932753" y="26658"/>
                </a:moveTo>
                <a:lnTo>
                  <a:pt x="2856292" y="26658"/>
                </a:lnTo>
                <a:lnTo>
                  <a:pt x="2872206" y="61276"/>
                </a:lnTo>
                <a:lnTo>
                  <a:pt x="2854897" y="69234"/>
                </a:lnTo>
                <a:lnTo>
                  <a:pt x="2870812" y="103850"/>
                </a:lnTo>
                <a:lnTo>
                  <a:pt x="2932753" y="26658"/>
                </a:lnTo>
                <a:close/>
              </a:path>
              <a:path w="2950845" h="1365250">
                <a:moveTo>
                  <a:pt x="2856292" y="26658"/>
                </a:moveTo>
                <a:lnTo>
                  <a:pt x="2838982" y="34616"/>
                </a:lnTo>
                <a:lnTo>
                  <a:pt x="2854897" y="69234"/>
                </a:lnTo>
                <a:lnTo>
                  <a:pt x="2872206" y="61276"/>
                </a:lnTo>
                <a:lnTo>
                  <a:pt x="2856292" y="26658"/>
                </a:lnTo>
                <a:close/>
              </a:path>
              <a:path w="2950845" h="1365250">
                <a:moveTo>
                  <a:pt x="2823067" y="0"/>
                </a:moveTo>
                <a:lnTo>
                  <a:pt x="2838982" y="34616"/>
                </a:lnTo>
                <a:lnTo>
                  <a:pt x="2856292" y="26658"/>
                </a:lnTo>
                <a:lnTo>
                  <a:pt x="2932753" y="26658"/>
                </a:lnTo>
                <a:lnTo>
                  <a:pt x="2950790" y="4180"/>
                </a:lnTo>
                <a:lnTo>
                  <a:pt x="2823067" y="0"/>
                </a:lnTo>
                <a:close/>
              </a:path>
            </a:pathLst>
          </a:custGeom>
          <a:solidFill>
            <a:srgbClr val="91B121"/>
          </a:solidFill>
        </p:spPr>
        <p:txBody>
          <a:bodyPr wrap="square" lIns="0" tIns="0" rIns="0" bIns="0" rtlCol="0"/>
          <a:lstStyle/>
          <a:p>
            <a:endParaRPr/>
          </a:p>
        </p:txBody>
      </p:sp>
      <p:sp>
        <p:nvSpPr>
          <p:cNvPr id="29" name="object 29"/>
          <p:cNvSpPr/>
          <p:nvPr/>
        </p:nvSpPr>
        <p:spPr>
          <a:xfrm>
            <a:off x="1396728" y="5547560"/>
            <a:ext cx="2152356" cy="453684"/>
          </a:xfrm>
          <a:prstGeom prst="rect">
            <a:avLst/>
          </a:prstGeom>
          <a:blipFill>
            <a:blip r:embed="rId6" cstate="print"/>
            <a:stretch>
              <a:fillRect/>
            </a:stretch>
          </a:blipFill>
        </p:spPr>
        <p:txBody>
          <a:bodyPr wrap="square" lIns="0" tIns="0" rIns="0" bIns="0" rtlCol="0"/>
          <a:lstStyle/>
          <a:p>
            <a:endParaRPr/>
          </a:p>
        </p:txBody>
      </p:sp>
      <p:sp>
        <p:nvSpPr>
          <p:cNvPr id="30" name="object 30"/>
          <p:cNvSpPr txBox="1"/>
          <p:nvPr/>
        </p:nvSpPr>
        <p:spPr>
          <a:xfrm>
            <a:off x="1396728" y="5547560"/>
            <a:ext cx="2152650" cy="454025"/>
          </a:xfrm>
          <a:prstGeom prst="rect">
            <a:avLst/>
          </a:prstGeom>
          <a:ln w="6350">
            <a:solidFill>
              <a:srgbClr val="8E876C"/>
            </a:solidFill>
          </a:ln>
        </p:spPr>
        <p:txBody>
          <a:bodyPr vert="horz" wrap="square" lIns="0" tIns="75565" rIns="0" bIns="0" rtlCol="0">
            <a:spAutoFit/>
          </a:bodyPr>
          <a:lstStyle/>
          <a:p>
            <a:pPr algn="ctr">
              <a:lnSpc>
                <a:spcPct val="100000"/>
              </a:lnSpc>
              <a:spcBef>
                <a:spcPts val="595"/>
              </a:spcBef>
            </a:pPr>
            <a:r>
              <a:rPr sz="1800" b="1" dirty="0">
                <a:latin typeface="Yu Gothic"/>
                <a:cs typeface="Yu Gothic"/>
              </a:rPr>
              <a:t>決済</a:t>
            </a:r>
            <a:endParaRPr sz="1800">
              <a:latin typeface="Yu Gothic"/>
              <a:cs typeface="Yu Gothic"/>
            </a:endParaRPr>
          </a:p>
        </p:txBody>
      </p:sp>
      <p:sp>
        <p:nvSpPr>
          <p:cNvPr id="31" name="object 31"/>
          <p:cNvSpPr/>
          <p:nvPr/>
        </p:nvSpPr>
        <p:spPr>
          <a:xfrm>
            <a:off x="5019822" y="5547560"/>
            <a:ext cx="2152356" cy="453684"/>
          </a:xfrm>
          <a:prstGeom prst="rect">
            <a:avLst/>
          </a:prstGeom>
          <a:blipFill>
            <a:blip r:embed="rId4" cstate="print"/>
            <a:stretch>
              <a:fillRect/>
            </a:stretch>
          </a:blipFill>
        </p:spPr>
        <p:txBody>
          <a:bodyPr wrap="square" lIns="0" tIns="0" rIns="0" bIns="0" rtlCol="0"/>
          <a:lstStyle/>
          <a:p>
            <a:endParaRPr/>
          </a:p>
        </p:txBody>
      </p:sp>
      <p:sp>
        <p:nvSpPr>
          <p:cNvPr id="32" name="object 32"/>
          <p:cNvSpPr txBox="1"/>
          <p:nvPr/>
        </p:nvSpPr>
        <p:spPr>
          <a:xfrm>
            <a:off x="5019822" y="5547560"/>
            <a:ext cx="2152650" cy="454025"/>
          </a:xfrm>
          <a:prstGeom prst="rect">
            <a:avLst/>
          </a:prstGeom>
          <a:ln w="6350">
            <a:solidFill>
              <a:srgbClr val="8E876C"/>
            </a:solidFill>
          </a:ln>
        </p:spPr>
        <p:txBody>
          <a:bodyPr vert="horz" wrap="square" lIns="0" tIns="75565" rIns="0" bIns="0" rtlCol="0">
            <a:spAutoFit/>
          </a:bodyPr>
          <a:lstStyle/>
          <a:p>
            <a:pPr algn="ctr">
              <a:lnSpc>
                <a:spcPct val="100000"/>
              </a:lnSpc>
              <a:spcBef>
                <a:spcPts val="595"/>
              </a:spcBef>
            </a:pPr>
            <a:r>
              <a:rPr sz="1800" b="1" dirty="0">
                <a:latin typeface="Yu Gothic"/>
                <a:cs typeface="Yu Gothic"/>
              </a:rPr>
              <a:t>決済</a:t>
            </a:r>
            <a:endParaRPr sz="1800">
              <a:latin typeface="Yu Gothic"/>
              <a:cs typeface="Yu Gothic"/>
            </a:endParaRPr>
          </a:p>
        </p:txBody>
      </p:sp>
      <p:sp>
        <p:nvSpPr>
          <p:cNvPr id="33" name="object 33"/>
          <p:cNvSpPr/>
          <p:nvPr/>
        </p:nvSpPr>
        <p:spPr>
          <a:xfrm>
            <a:off x="8642915" y="5535423"/>
            <a:ext cx="2152356" cy="453684"/>
          </a:xfrm>
          <a:prstGeom prst="rect">
            <a:avLst/>
          </a:prstGeom>
          <a:blipFill>
            <a:blip r:embed="rId5" cstate="print"/>
            <a:stretch>
              <a:fillRect/>
            </a:stretch>
          </a:blipFill>
        </p:spPr>
        <p:txBody>
          <a:bodyPr wrap="square" lIns="0" tIns="0" rIns="0" bIns="0" rtlCol="0"/>
          <a:lstStyle/>
          <a:p>
            <a:endParaRPr/>
          </a:p>
        </p:txBody>
      </p:sp>
      <p:sp>
        <p:nvSpPr>
          <p:cNvPr id="34" name="object 34"/>
          <p:cNvSpPr txBox="1"/>
          <p:nvPr/>
        </p:nvSpPr>
        <p:spPr>
          <a:xfrm>
            <a:off x="8642915" y="5535423"/>
            <a:ext cx="2152650" cy="454025"/>
          </a:xfrm>
          <a:prstGeom prst="rect">
            <a:avLst/>
          </a:prstGeom>
          <a:ln w="6350">
            <a:solidFill>
              <a:srgbClr val="8E876C"/>
            </a:solidFill>
          </a:ln>
        </p:spPr>
        <p:txBody>
          <a:bodyPr vert="horz" wrap="square" lIns="0" tIns="75565" rIns="0" bIns="0" rtlCol="0">
            <a:spAutoFit/>
          </a:bodyPr>
          <a:lstStyle/>
          <a:p>
            <a:pPr algn="ctr">
              <a:lnSpc>
                <a:spcPct val="100000"/>
              </a:lnSpc>
              <a:spcBef>
                <a:spcPts val="595"/>
              </a:spcBef>
            </a:pPr>
            <a:r>
              <a:rPr sz="1800" b="1" dirty="0">
                <a:latin typeface="Yu Gothic"/>
                <a:cs typeface="Yu Gothic"/>
              </a:rPr>
              <a:t>決済</a:t>
            </a:r>
            <a:endParaRPr sz="1800">
              <a:latin typeface="Yu Gothic"/>
              <a:cs typeface="Yu Gothic"/>
            </a:endParaRPr>
          </a:p>
        </p:txBody>
      </p:sp>
      <p:sp>
        <p:nvSpPr>
          <p:cNvPr id="35" name="object 35"/>
          <p:cNvSpPr/>
          <p:nvPr/>
        </p:nvSpPr>
        <p:spPr>
          <a:xfrm>
            <a:off x="6768303" y="4355924"/>
            <a:ext cx="2950845" cy="1190625"/>
          </a:xfrm>
          <a:custGeom>
            <a:avLst/>
            <a:gdLst/>
            <a:ahLst/>
            <a:cxnLst/>
            <a:rect l="l" t="t" r="r" b="b"/>
            <a:pathLst>
              <a:path w="2950845" h="1190625">
                <a:moveTo>
                  <a:pt x="2837505" y="1155128"/>
                </a:moveTo>
                <a:lnTo>
                  <a:pt x="2823477" y="1190552"/>
                </a:lnTo>
                <a:lnTo>
                  <a:pt x="2950790" y="1179498"/>
                </a:lnTo>
                <a:lnTo>
                  <a:pt x="2935254" y="1162142"/>
                </a:lnTo>
                <a:lnTo>
                  <a:pt x="2855217" y="1162142"/>
                </a:lnTo>
                <a:lnTo>
                  <a:pt x="2837505" y="1155128"/>
                </a:lnTo>
                <a:close/>
              </a:path>
              <a:path w="2950845" h="1190625">
                <a:moveTo>
                  <a:pt x="2851532" y="1119704"/>
                </a:moveTo>
                <a:lnTo>
                  <a:pt x="2837505" y="1155128"/>
                </a:lnTo>
                <a:lnTo>
                  <a:pt x="2855217" y="1162142"/>
                </a:lnTo>
                <a:lnTo>
                  <a:pt x="2869244" y="1126718"/>
                </a:lnTo>
                <a:lnTo>
                  <a:pt x="2851532" y="1119704"/>
                </a:lnTo>
                <a:close/>
              </a:path>
              <a:path w="2950845" h="1190625">
                <a:moveTo>
                  <a:pt x="2865559" y="1084281"/>
                </a:moveTo>
                <a:lnTo>
                  <a:pt x="2851532" y="1119704"/>
                </a:lnTo>
                <a:lnTo>
                  <a:pt x="2869244" y="1126718"/>
                </a:lnTo>
                <a:lnTo>
                  <a:pt x="2855217" y="1162142"/>
                </a:lnTo>
                <a:lnTo>
                  <a:pt x="2935254" y="1162142"/>
                </a:lnTo>
                <a:lnTo>
                  <a:pt x="2865559" y="1084281"/>
                </a:lnTo>
                <a:close/>
              </a:path>
              <a:path w="2950845" h="1190625">
                <a:moveTo>
                  <a:pt x="113285" y="35423"/>
                </a:moveTo>
                <a:lnTo>
                  <a:pt x="99257" y="70847"/>
                </a:lnTo>
                <a:lnTo>
                  <a:pt x="2837505" y="1155128"/>
                </a:lnTo>
                <a:lnTo>
                  <a:pt x="2851532" y="1119704"/>
                </a:lnTo>
                <a:lnTo>
                  <a:pt x="113285" y="35423"/>
                </a:lnTo>
                <a:close/>
              </a:path>
              <a:path w="2950845" h="1190625">
                <a:moveTo>
                  <a:pt x="127312" y="0"/>
                </a:moveTo>
                <a:lnTo>
                  <a:pt x="0" y="11054"/>
                </a:lnTo>
                <a:lnTo>
                  <a:pt x="85230" y="106271"/>
                </a:lnTo>
                <a:lnTo>
                  <a:pt x="99257" y="70847"/>
                </a:lnTo>
                <a:lnTo>
                  <a:pt x="81551" y="63836"/>
                </a:lnTo>
                <a:lnTo>
                  <a:pt x="95578" y="28412"/>
                </a:lnTo>
                <a:lnTo>
                  <a:pt x="116061" y="28412"/>
                </a:lnTo>
                <a:lnTo>
                  <a:pt x="127312" y="0"/>
                </a:lnTo>
                <a:close/>
              </a:path>
              <a:path w="2950845" h="1190625">
                <a:moveTo>
                  <a:pt x="95578" y="28412"/>
                </a:moveTo>
                <a:lnTo>
                  <a:pt x="81551" y="63836"/>
                </a:lnTo>
                <a:lnTo>
                  <a:pt x="99257" y="70847"/>
                </a:lnTo>
                <a:lnTo>
                  <a:pt x="113285" y="35423"/>
                </a:lnTo>
                <a:lnTo>
                  <a:pt x="95578" y="28412"/>
                </a:lnTo>
                <a:close/>
              </a:path>
              <a:path w="2950845" h="1190625">
                <a:moveTo>
                  <a:pt x="116061" y="28412"/>
                </a:moveTo>
                <a:lnTo>
                  <a:pt x="95578" y="28412"/>
                </a:lnTo>
                <a:lnTo>
                  <a:pt x="113285" y="35423"/>
                </a:lnTo>
                <a:lnTo>
                  <a:pt x="116061" y="28412"/>
                </a:lnTo>
                <a:close/>
              </a:path>
            </a:pathLst>
          </a:custGeom>
          <a:solidFill>
            <a:srgbClr val="91B121"/>
          </a:solidFill>
        </p:spPr>
        <p:txBody>
          <a:bodyPr wrap="square" lIns="0" tIns="0" rIns="0" bIns="0" rtlCol="0"/>
          <a:lstStyle/>
          <a:p>
            <a:endParaRPr/>
          </a:p>
        </p:txBody>
      </p:sp>
      <p:sp>
        <p:nvSpPr>
          <p:cNvPr id="36" name="object 36"/>
          <p:cNvSpPr/>
          <p:nvPr/>
        </p:nvSpPr>
        <p:spPr>
          <a:xfrm>
            <a:off x="6043344" y="5053925"/>
            <a:ext cx="125095" cy="494030"/>
          </a:xfrm>
          <a:custGeom>
            <a:avLst/>
            <a:gdLst/>
            <a:ahLst/>
            <a:cxnLst/>
            <a:rect l="l" t="t" r="r" b="b"/>
            <a:pathLst>
              <a:path w="125095" h="494029">
                <a:moveTo>
                  <a:pt x="0" y="377196"/>
                </a:moveTo>
                <a:lnTo>
                  <a:pt x="52656" y="493635"/>
                </a:lnTo>
                <a:lnTo>
                  <a:pt x="104565" y="399199"/>
                </a:lnTo>
                <a:lnTo>
                  <a:pt x="75401" y="399199"/>
                </a:lnTo>
                <a:lnTo>
                  <a:pt x="37330" y="397714"/>
                </a:lnTo>
                <a:lnTo>
                  <a:pt x="38072" y="378679"/>
                </a:lnTo>
                <a:lnTo>
                  <a:pt x="0" y="377196"/>
                </a:lnTo>
                <a:close/>
              </a:path>
              <a:path w="125095" h="494029">
                <a:moveTo>
                  <a:pt x="38072" y="378679"/>
                </a:moveTo>
                <a:lnTo>
                  <a:pt x="37330" y="397714"/>
                </a:lnTo>
                <a:lnTo>
                  <a:pt x="75401" y="399199"/>
                </a:lnTo>
                <a:lnTo>
                  <a:pt x="76142" y="380163"/>
                </a:lnTo>
                <a:lnTo>
                  <a:pt x="38072" y="378679"/>
                </a:lnTo>
                <a:close/>
              </a:path>
              <a:path w="125095" h="494029">
                <a:moveTo>
                  <a:pt x="76142" y="380163"/>
                </a:moveTo>
                <a:lnTo>
                  <a:pt x="75401" y="399199"/>
                </a:lnTo>
                <a:lnTo>
                  <a:pt x="104565" y="399199"/>
                </a:lnTo>
                <a:lnTo>
                  <a:pt x="114213" y="381646"/>
                </a:lnTo>
                <a:lnTo>
                  <a:pt x="76142" y="380163"/>
                </a:lnTo>
                <a:close/>
              </a:path>
              <a:path w="125095" h="494029">
                <a:moveTo>
                  <a:pt x="48405" y="113471"/>
                </a:moveTo>
                <a:lnTo>
                  <a:pt x="38072" y="378679"/>
                </a:lnTo>
                <a:lnTo>
                  <a:pt x="76142" y="380163"/>
                </a:lnTo>
                <a:lnTo>
                  <a:pt x="86476" y="114955"/>
                </a:lnTo>
                <a:lnTo>
                  <a:pt x="48405" y="113471"/>
                </a:lnTo>
                <a:close/>
              </a:path>
              <a:path w="125095" h="494029">
                <a:moveTo>
                  <a:pt x="114598" y="94435"/>
                </a:moveTo>
                <a:lnTo>
                  <a:pt x="49147" y="94435"/>
                </a:lnTo>
                <a:lnTo>
                  <a:pt x="87218" y="95920"/>
                </a:lnTo>
                <a:lnTo>
                  <a:pt x="86476" y="114955"/>
                </a:lnTo>
                <a:lnTo>
                  <a:pt x="124548" y="116438"/>
                </a:lnTo>
                <a:lnTo>
                  <a:pt x="114598" y="94435"/>
                </a:lnTo>
                <a:close/>
              </a:path>
              <a:path w="125095" h="494029">
                <a:moveTo>
                  <a:pt x="49147" y="94435"/>
                </a:moveTo>
                <a:lnTo>
                  <a:pt x="48405" y="113471"/>
                </a:lnTo>
                <a:lnTo>
                  <a:pt x="86476" y="114955"/>
                </a:lnTo>
                <a:lnTo>
                  <a:pt x="87218" y="95920"/>
                </a:lnTo>
                <a:lnTo>
                  <a:pt x="49147" y="94435"/>
                </a:lnTo>
                <a:close/>
              </a:path>
              <a:path w="125095" h="494029">
                <a:moveTo>
                  <a:pt x="71892" y="0"/>
                </a:moveTo>
                <a:lnTo>
                  <a:pt x="10335" y="111988"/>
                </a:lnTo>
                <a:lnTo>
                  <a:pt x="48405" y="113471"/>
                </a:lnTo>
                <a:lnTo>
                  <a:pt x="49147" y="94435"/>
                </a:lnTo>
                <a:lnTo>
                  <a:pt x="114598" y="94435"/>
                </a:lnTo>
                <a:lnTo>
                  <a:pt x="71892" y="0"/>
                </a:lnTo>
                <a:close/>
              </a:path>
            </a:pathLst>
          </a:custGeom>
          <a:solidFill>
            <a:srgbClr val="91B121"/>
          </a:solidFill>
        </p:spPr>
        <p:txBody>
          <a:bodyPr wrap="square" lIns="0" tIns="0" rIns="0" bIns="0" rtlCol="0"/>
          <a:lstStyle/>
          <a:p>
            <a:endParaRPr/>
          </a:p>
        </p:txBody>
      </p:sp>
      <p:sp>
        <p:nvSpPr>
          <p:cNvPr id="37" name="object 37"/>
          <p:cNvSpPr/>
          <p:nvPr/>
        </p:nvSpPr>
        <p:spPr>
          <a:xfrm>
            <a:off x="2472907" y="4356256"/>
            <a:ext cx="2959100" cy="1202055"/>
          </a:xfrm>
          <a:custGeom>
            <a:avLst/>
            <a:gdLst/>
            <a:ahLst/>
            <a:cxnLst/>
            <a:rect l="l" t="t" r="r" b="b"/>
            <a:pathLst>
              <a:path w="2959100" h="1202054">
                <a:moveTo>
                  <a:pt x="84983" y="1095865"/>
                </a:moveTo>
                <a:lnTo>
                  <a:pt x="0" y="1191304"/>
                </a:lnTo>
                <a:lnTo>
                  <a:pt x="127340" y="1202027"/>
                </a:lnTo>
                <a:lnTo>
                  <a:pt x="116038" y="1173699"/>
                </a:lnTo>
                <a:lnTo>
                  <a:pt x="95526" y="1173699"/>
                </a:lnTo>
                <a:lnTo>
                  <a:pt x="81407" y="1138312"/>
                </a:lnTo>
                <a:lnTo>
                  <a:pt x="99102" y="1131252"/>
                </a:lnTo>
                <a:lnTo>
                  <a:pt x="84983" y="1095865"/>
                </a:lnTo>
                <a:close/>
              </a:path>
              <a:path w="2959100" h="1202054">
                <a:moveTo>
                  <a:pt x="99102" y="1131252"/>
                </a:moveTo>
                <a:lnTo>
                  <a:pt x="81407" y="1138312"/>
                </a:lnTo>
                <a:lnTo>
                  <a:pt x="95526" y="1173699"/>
                </a:lnTo>
                <a:lnTo>
                  <a:pt x="113221" y="1166639"/>
                </a:lnTo>
                <a:lnTo>
                  <a:pt x="99102" y="1131252"/>
                </a:lnTo>
                <a:close/>
              </a:path>
              <a:path w="2959100" h="1202054">
                <a:moveTo>
                  <a:pt x="113221" y="1166639"/>
                </a:moveTo>
                <a:lnTo>
                  <a:pt x="95526" y="1173699"/>
                </a:lnTo>
                <a:lnTo>
                  <a:pt x="116038" y="1173699"/>
                </a:lnTo>
                <a:lnTo>
                  <a:pt x="113221" y="1166639"/>
                </a:lnTo>
                <a:close/>
              </a:path>
              <a:path w="2959100" h="1202054">
                <a:moveTo>
                  <a:pt x="2845697" y="35387"/>
                </a:moveTo>
                <a:lnTo>
                  <a:pt x="99102" y="1131252"/>
                </a:lnTo>
                <a:lnTo>
                  <a:pt x="113221" y="1166639"/>
                </a:lnTo>
                <a:lnTo>
                  <a:pt x="2859815" y="70773"/>
                </a:lnTo>
                <a:lnTo>
                  <a:pt x="2845697" y="35387"/>
                </a:lnTo>
                <a:close/>
              </a:path>
              <a:path w="2959100" h="1202054">
                <a:moveTo>
                  <a:pt x="2943242" y="28327"/>
                </a:moveTo>
                <a:lnTo>
                  <a:pt x="2863391" y="28327"/>
                </a:lnTo>
                <a:lnTo>
                  <a:pt x="2877511" y="63713"/>
                </a:lnTo>
                <a:lnTo>
                  <a:pt x="2859815" y="70773"/>
                </a:lnTo>
                <a:lnTo>
                  <a:pt x="2873935" y="106161"/>
                </a:lnTo>
                <a:lnTo>
                  <a:pt x="2943242" y="28327"/>
                </a:lnTo>
                <a:close/>
              </a:path>
              <a:path w="2959100" h="1202054">
                <a:moveTo>
                  <a:pt x="2863391" y="28327"/>
                </a:moveTo>
                <a:lnTo>
                  <a:pt x="2845697" y="35387"/>
                </a:lnTo>
                <a:lnTo>
                  <a:pt x="2859815" y="70773"/>
                </a:lnTo>
                <a:lnTo>
                  <a:pt x="2877511" y="63713"/>
                </a:lnTo>
                <a:lnTo>
                  <a:pt x="2863391" y="28327"/>
                </a:lnTo>
                <a:close/>
              </a:path>
              <a:path w="2959100" h="1202054">
                <a:moveTo>
                  <a:pt x="2831578" y="0"/>
                </a:moveTo>
                <a:lnTo>
                  <a:pt x="2845697" y="35387"/>
                </a:lnTo>
                <a:lnTo>
                  <a:pt x="2863391" y="28327"/>
                </a:lnTo>
                <a:lnTo>
                  <a:pt x="2943242" y="28327"/>
                </a:lnTo>
                <a:lnTo>
                  <a:pt x="2958918" y="10722"/>
                </a:lnTo>
                <a:lnTo>
                  <a:pt x="2831578" y="0"/>
                </a:lnTo>
                <a:close/>
              </a:path>
            </a:pathLst>
          </a:custGeom>
          <a:solidFill>
            <a:srgbClr val="91B121"/>
          </a:solidFill>
        </p:spPr>
        <p:txBody>
          <a:bodyPr wrap="square" lIns="0" tIns="0" rIns="0" bIns="0" rtlCol="0"/>
          <a:lstStyle/>
          <a:p>
            <a:endParaRPr/>
          </a:p>
        </p:txBody>
      </p:sp>
      <p:sp>
        <p:nvSpPr>
          <p:cNvPr id="38" name="object 38"/>
          <p:cNvSpPr/>
          <p:nvPr/>
        </p:nvSpPr>
        <p:spPr>
          <a:xfrm>
            <a:off x="7421371" y="5739849"/>
            <a:ext cx="972819" cy="114300"/>
          </a:xfrm>
          <a:custGeom>
            <a:avLst/>
            <a:gdLst/>
            <a:ahLst/>
            <a:cxnLst/>
            <a:rect l="l" t="t" r="r" b="b"/>
            <a:pathLst>
              <a:path w="972820" h="114300">
                <a:moveTo>
                  <a:pt x="114300" y="0"/>
                </a:moveTo>
                <a:lnTo>
                  <a:pt x="0" y="57150"/>
                </a:lnTo>
                <a:lnTo>
                  <a:pt x="114300" y="114300"/>
                </a:lnTo>
                <a:lnTo>
                  <a:pt x="114300" y="76200"/>
                </a:lnTo>
                <a:lnTo>
                  <a:pt x="95250" y="76200"/>
                </a:lnTo>
                <a:lnTo>
                  <a:pt x="95250" y="38100"/>
                </a:lnTo>
                <a:lnTo>
                  <a:pt x="114300" y="38099"/>
                </a:lnTo>
                <a:lnTo>
                  <a:pt x="114300" y="0"/>
                </a:lnTo>
                <a:close/>
              </a:path>
              <a:path w="972820" h="114300">
                <a:moveTo>
                  <a:pt x="114300" y="38099"/>
                </a:moveTo>
                <a:lnTo>
                  <a:pt x="95250" y="38100"/>
                </a:lnTo>
                <a:lnTo>
                  <a:pt x="95250" y="76200"/>
                </a:lnTo>
                <a:lnTo>
                  <a:pt x="114300" y="76199"/>
                </a:lnTo>
                <a:lnTo>
                  <a:pt x="114300" y="38099"/>
                </a:lnTo>
                <a:close/>
              </a:path>
              <a:path w="972820" h="114300">
                <a:moveTo>
                  <a:pt x="114300" y="76199"/>
                </a:moveTo>
                <a:lnTo>
                  <a:pt x="95250" y="76200"/>
                </a:lnTo>
                <a:lnTo>
                  <a:pt x="114300" y="76200"/>
                </a:lnTo>
                <a:close/>
              </a:path>
              <a:path w="972820" h="114300">
                <a:moveTo>
                  <a:pt x="972350" y="38099"/>
                </a:moveTo>
                <a:lnTo>
                  <a:pt x="114300" y="38099"/>
                </a:lnTo>
                <a:lnTo>
                  <a:pt x="114300" y="76199"/>
                </a:lnTo>
                <a:lnTo>
                  <a:pt x="972350" y="76199"/>
                </a:lnTo>
                <a:lnTo>
                  <a:pt x="972350" y="38099"/>
                </a:lnTo>
                <a:close/>
              </a:path>
            </a:pathLst>
          </a:custGeom>
          <a:solidFill>
            <a:srgbClr val="91B121"/>
          </a:solidFill>
        </p:spPr>
        <p:txBody>
          <a:bodyPr wrap="square" lIns="0" tIns="0" rIns="0" bIns="0" rtlCol="0"/>
          <a:lstStyle/>
          <a:p>
            <a:endParaRPr/>
          </a:p>
        </p:txBody>
      </p:sp>
      <p:sp>
        <p:nvSpPr>
          <p:cNvPr id="39" name="object 39"/>
          <p:cNvSpPr/>
          <p:nvPr/>
        </p:nvSpPr>
        <p:spPr>
          <a:xfrm>
            <a:off x="3795720" y="5739849"/>
            <a:ext cx="972819" cy="114300"/>
          </a:xfrm>
          <a:custGeom>
            <a:avLst/>
            <a:gdLst/>
            <a:ahLst/>
            <a:cxnLst/>
            <a:rect l="l" t="t" r="r" b="b"/>
            <a:pathLst>
              <a:path w="972820" h="114300">
                <a:moveTo>
                  <a:pt x="114300" y="0"/>
                </a:moveTo>
                <a:lnTo>
                  <a:pt x="0" y="57150"/>
                </a:lnTo>
                <a:lnTo>
                  <a:pt x="114300" y="114300"/>
                </a:lnTo>
                <a:lnTo>
                  <a:pt x="114300" y="76200"/>
                </a:lnTo>
                <a:lnTo>
                  <a:pt x="95250" y="76200"/>
                </a:lnTo>
                <a:lnTo>
                  <a:pt x="95250" y="38100"/>
                </a:lnTo>
                <a:lnTo>
                  <a:pt x="114300" y="38099"/>
                </a:lnTo>
                <a:lnTo>
                  <a:pt x="114300" y="0"/>
                </a:lnTo>
                <a:close/>
              </a:path>
              <a:path w="972820" h="114300">
                <a:moveTo>
                  <a:pt x="114300" y="38099"/>
                </a:moveTo>
                <a:lnTo>
                  <a:pt x="95250" y="38100"/>
                </a:lnTo>
                <a:lnTo>
                  <a:pt x="95250" y="76200"/>
                </a:lnTo>
                <a:lnTo>
                  <a:pt x="114300" y="76199"/>
                </a:lnTo>
                <a:lnTo>
                  <a:pt x="114300" y="38099"/>
                </a:lnTo>
                <a:close/>
              </a:path>
              <a:path w="972820" h="114300">
                <a:moveTo>
                  <a:pt x="114300" y="76199"/>
                </a:moveTo>
                <a:lnTo>
                  <a:pt x="95250" y="76200"/>
                </a:lnTo>
                <a:lnTo>
                  <a:pt x="114300" y="76200"/>
                </a:lnTo>
                <a:close/>
              </a:path>
              <a:path w="972820" h="114300">
                <a:moveTo>
                  <a:pt x="972350" y="38099"/>
                </a:moveTo>
                <a:lnTo>
                  <a:pt x="114300" y="38099"/>
                </a:lnTo>
                <a:lnTo>
                  <a:pt x="114300" y="76199"/>
                </a:lnTo>
                <a:lnTo>
                  <a:pt x="972350" y="76199"/>
                </a:lnTo>
                <a:lnTo>
                  <a:pt x="972350" y="38099"/>
                </a:lnTo>
                <a:close/>
              </a:path>
            </a:pathLst>
          </a:custGeom>
          <a:solidFill>
            <a:srgbClr val="91B121"/>
          </a:solidFill>
        </p:spPr>
        <p:txBody>
          <a:bodyPr wrap="square" lIns="0" tIns="0" rIns="0" bIns="0" rtlCol="0"/>
          <a:lstStyle/>
          <a:p>
            <a:endParaRPr/>
          </a:p>
        </p:txBody>
      </p:sp>
      <p:sp>
        <p:nvSpPr>
          <p:cNvPr id="40" name="object 40"/>
          <p:cNvSpPr/>
          <p:nvPr/>
        </p:nvSpPr>
        <p:spPr>
          <a:xfrm>
            <a:off x="3856720" y="1551496"/>
            <a:ext cx="850900" cy="718185"/>
          </a:xfrm>
          <a:custGeom>
            <a:avLst/>
            <a:gdLst/>
            <a:ahLst/>
            <a:cxnLst/>
            <a:rect l="l" t="t" r="r" b="b"/>
            <a:pathLst>
              <a:path w="850900" h="718185">
                <a:moveTo>
                  <a:pt x="435561" y="0"/>
                </a:moveTo>
                <a:lnTo>
                  <a:pt x="385129" y="1357"/>
                </a:lnTo>
                <a:lnTo>
                  <a:pt x="335464" y="7145"/>
                </a:lnTo>
                <a:lnTo>
                  <a:pt x="287110" y="17250"/>
                </a:lnTo>
                <a:lnTo>
                  <a:pt x="240609" y="31558"/>
                </a:lnTo>
                <a:lnTo>
                  <a:pt x="196504" y="49956"/>
                </a:lnTo>
                <a:lnTo>
                  <a:pt x="155338" y="72330"/>
                </a:lnTo>
                <a:lnTo>
                  <a:pt x="117653" y="98567"/>
                </a:lnTo>
                <a:lnTo>
                  <a:pt x="83993" y="128554"/>
                </a:lnTo>
                <a:lnTo>
                  <a:pt x="54900" y="162177"/>
                </a:lnTo>
                <a:lnTo>
                  <a:pt x="29929" y="201301"/>
                </a:lnTo>
                <a:lnTo>
                  <a:pt x="12583" y="241621"/>
                </a:lnTo>
                <a:lnTo>
                  <a:pt x="2671" y="282620"/>
                </a:lnTo>
                <a:lnTo>
                  <a:pt x="0" y="323779"/>
                </a:lnTo>
                <a:lnTo>
                  <a:pt x="4377" y="364580"/>
                </a:lnTo>
                <a:lnTo>
                  <a:pt x="15611" y="404507"/>
                </a:lnTo>
                <a:lnTo>
                  <a:pt x="33510" y="443041"/>
                </a:lnTo>
                <a:lnTo>
                  <a:pt x="57881" y="479665"/>
                </a:lnTo>
                <a:lnTo>
                  <a:pt x="88531" y="513861"/>
                </a:lnTo>
                <a:lnTo>
                  <a:pt x="125269" y="545110"/>
                </a:lnTo>
                <a:lnTo>
                  <a:pt x="167903" y="572897"/>
                </a:lnTo>
                <a:lnTo>
                  <a:pt x="216239" y="596702"/>
                </a:lnTo>
                <a:lnTo>
                  <a:pt x="248029" y="717611"/>
                </a:lnTo>
                <a:lnTo>
                  <a:pt x="370161" y="635192"/>
                </a:lnTo>
                <a:lnTo>
                  <a:pt x="477950" y="635192"/>
                </a:lnTo>
                <a:lnTo>
                  <a:pt x="521714" y="629554"/>
                </a:lnTo>
                <a:lnTo>
                  <a:pt x="569574" y="618917"/>
                </a:lnTo>
                <a:lnTo>
                  <a:pt x="615312" y="604199"/>
                </a:lnTo>
                <a:lnTo>
                  <a:pt x="658448" y="585580"/>
                </a:lnTo>
                <a:lnTo>
                  <a:pt x="698508" y="563237"/>
                </a:lnTo>
                <a:lnTo>
                  <a:pt x="735012" y="537351"/>
                </a:lnTo>
                <a:lnTo>
                  <a:pt x="767485" y="508100"/>
                </a:lnTo>
                <a:lnTo>
                  <a:pt x="795450" y="475663"/>
                </a:lnTo>
                <a:lnTo>
                  <a:pt x="820420" y="436539"/>
                </a:lnTo>
                <a:lnTo>
                  <a:pt x="837766" y="396219"/>
                </a:lnTo>
                <a:lnTo>
                  <a:pt x="847678" y="355221"/>
                </a:lnTo>
                <a:lnTo>
                  <a:pt x="850349" y="314062"/>
                </a:lnTo>
                <a:lnTo>
                  <a:pt x="845971" y="273260"/>
                </a:lnTo>
                <a:lnTo>
                  <a:pt x="834737" y="233334"/>
                </a:lnTo>
                <a:lnTo>
                  <a:pt x="816838" y="194799"/>
                </a:lnTo>
                <a:lnTo>
                  <a:pt x="792468" y="158176"/>
                </a:lnTo>
                <a:lnTo>
                  <a:pt x="761817" y="123980"/>
                </a:lnTo>
                <a:lnTo>
                  <a:pt x="725079" y="92730"/>
                </a:lnTo>
                <a:lnTo>
                  <a:pt x="682445" y="64944"/>
                </a:lnTo>
                <a:lnTo>
                  <a:pt x="634109" y="41139"/>
                </a:lnTo>
                <a:lnTo>
                  <a:pt x="586034" y="23642"/>
                </a:lnTo>
                <a:lnTo>
                  <a:pt x="536557" y="11028"/>
                </a:lnTo>
                <a:lnTo>
                  <a:pt x="486218" y="3185"/>
                </a:lnTo>
                <a:lnTo>
                  <a:pt x="435561" y="0"/>
                </a:lnTo>
                <a:close/>
              </a:path>
              <a:path w="850900" h="718185">
                <a:moveTo>
                  <a:pt x="477950" y="635192"/>
                </a:moveTo>
                <a:lnTo>
                  <a:pt x="370161" y="635192"/>
                </a:lnTo>
                <a:lnTo>
                  <a:pt x="421530" y="637870"/>
                </a:lnTo>
                <a:lnTo>
                  <a:pt x="472206" y="635931"/>
                </a:lnTo>
                <a:lnTo>
                  <a:pt x="477950" y="635192"/>
                </a:lnTo>
                <a:close/>
              </a:path>
            </a:pathLst>
          </a:custGeom>
          <a:solidFill>
            <a:srgbClr val="FF0000"/>
          </a:solidFill>
        </p:spPr>
        <p:txBody>
          <a:bodyPr wrap="square" lIns="0" tIns="0" rIns="0" bIns="0" rtlCol="0"/>
          <a:lstStyle/>
          <a:p>
            <a:endParaRPr/>
          </a:p>
        </p:txBody>
      </p:sp>
      <p:sp>
        <p:nvSpPr>
          <p:cNvPr id="41" name="object 41"/>
          <p:cNvSpPr txBox="1"/>
          <p:nvPr/>
        </p:nvSpPr>
        <p:spPr>
          <a:xfrm>
            <a:off x="4121556" y="1706371"/>
            <a:ext cx="32067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IoT</a:t>
            </a:r>
            <a:endParaRPr sz="1800">
              <a:latin typeface="Calibri"/>
              <a:cs typeface="Calibri"/>
            </a:endParaRPr>
          </a:p>
        </p:txBody>
      </p:sp>
      <p:sp>
        <p:nvSpPr>
          <p:cNvPr id="42" name="object 42"/>
          <p:cNvSpPr/>
          <p:nvPr/>
        </p:nvSpPr>
        <p:spPr>
          <a:xfrm>
            <a:off x="7544851" y="1575635"/>
            <a:ext cx="850900" cy="718185"/>
          </a:xfrm>
          <a:custGeom>
            <a:avLst/>
            <a:gdLst/>
            <a:ahLst/>
            <a:cxnLst/>
            <a:rect l="l" t="t" r="r" b="b"/>
            <a:pathLst>
              <a:path w="850900" h="718185">
                <a:moveTo>
                  <a:pt x="435561" y="0"/>
                </a:moveTo>
                <a:lnTo>
                  <a:pt x="385129" y="1357"/>
                </a:lnTo>
                <a:lnTo>
                  <a:pt x="335464" y="7145"/>
                </a:lnTo>
                <a:lnTo>
                  <a:pt x="287110" y="17250"/>
                </a:lnTo>
                <a:lnTo>
                  <a:pt x="240609" y="31558"/>
                </a:lnTo>
                <a:lnTo>
                  <a:pt x="196504" y="49956"/>
                </a:lnTo>
                <a:lnTo>
                  <a:pt x="155338" y="72330"/>
                </a:lnTo>
                <a:lnTo>
                  <a:pt x="117653" y="98567"/>
                </a:lnTo>
                <a:lnTo>
                  <a:pt x="83993" y="128554"/>
                </a:lnTo>
                <a:lnTo>
                  <a:pt x="54900" y="162177"/>
                </a:lnTo>
                <a:lnTo>
                  <a:pt x="29929" y="201301"/>
                </a:lnTo>
                <a:lnTo>
                  <a:pt x="12583" y="241621"/>
                </a:lnTo>
                <a:lnTo>
                  <a:pt x="2671" y="282620"/>
                </a:lnTo>
                <a:lnTo>
                  <a:pt x="0" y="323779"/>
                </a:lnTo>
                <a:lnTo>
                  <a:pt x="4377" y="364580"/>
                </a:lnTo>
                <a:lnTo>
                  <a:pt x="15611" y="404507"/>
                </a:lnTo>
                <a:lnTo>
                  <a:pt x="33510" y="443041"/>
                </a:lnTo>
                <a:lnTo>
                  <a:pt x="57881" y="479665"/>
                </a:lnTo>
                <a:lnTo>
                  <a:pt x="88531" y="513861"/>
                </a:lnTo>
                <a:lnTo>
                  <a:pt x="125269" y="545110"/>
                </a:lnTo>
                <a:lnTo>
                  <a:pt x="167903" y="572897"/>
                </a:lnTo>
                <a:lnTo>
                  <a:pt x="216239" y="596702"/>
                </a:lnTo>
                <a:lnTo>
                  <a:pt x="248029" y="717611"/>
                </a:lnTo>
                <a:lnTo>
                  <a:pt x="370161" y="635192"/>
                </a:lnTo>
                <a:lnTo>
                  <a:pt x="477950" y="635192"/>
                </a:lnTo>
                <a:lnTo>
                  <a:pt x="521714" y="629554"/>
                </a:lnTo>
                <a:lnTo>
                  <a:pt x="569574" y="618917"/>
                </a:lnTo>
                <a:lnTo>
                  <a:pt x="615312" y="604199"/>
                </a:lnTo>
                <a:lnTo>
                  <a:pt x="658448" y="585580"/>
                </a:lnTo>
                <a:lnTo>
                  <a:pt x="698508" y="563237"/>
                </a:lnTo>
                <a:lnTo>
                  <a:pt x="735012" y="537351"/>
                </a:lnTo>
                <a:lnTo>
                  <a:pt x="767485" y="508100"/>
                </a:lnTo>
                <a:lnTo>
                  <a:pt x="795450" y="475663"/>
                </a:lnTo>
                <a:lnTo>
                  <a:pt x="820420" y="436539"/>
                </a:lnTo>
                <a:lnTo>
                  <a:pt x="837766" y="396219"/>
                </a:lnTo>
                <a:lnTo>
                  <a:pt x="847678" y="355221"/>
                </a:lnTo>
                <a:lnTo>
                  <a:pt x="850349" y="314062"/>
                </a:lnTo>
                <a:lnTo>
                  <a:pt x="845972" y="273260"/>
                </a:lnTo>
                <a:lnTo>
                  <a:pt x="834737" y="233334"/>
                </a:lnTo>
                <a:lnTo>
                  <a:pt x="816839" y="194799"/>
                </a:lnTo>
                <a:lnTo>
                  <a:pt x="792468" y="158176"/>
                </a:lnTo>
                <a:lnTo>
                  <a:pt x="761818" y="123980"/>
                </a:lnTo>
                <a:lnTo>
                  <a:pt x="725079" y="92730"/>
                </a:lnTo>
                <a:lnTo>
                  <a:pt x="682446" y="64944"/>
                </a:lnTo>
                <a:lnTo>
                  <a:pt x="634109" y="41139"/>
                </a:lnTo>
                <a:lnTo>
                  <a:pt x="586034" y="23642"/>
                </a:lnTo>
                <a:lnTo>
                  <a:pt x="536557" y="11028"/>
                </a:lnTo>
                <a:lnTo>
                  <a:pt x="486218" y="3185"/>
                </a:lnTo>
                <a:lnTo>
                  <a:pt x="435561" y="0"/>
                </a:lnTo>
                <a:close/>
              </a:path>
              <a:path w="850900" h="718185">
                <a:moveTo>
                  <a:pt x="477950" y="635192"/>
                </a:moveTo>
                <a:lnTo>
                  <a:pt x="370161" y="635192"/>
                </a:lnTo>
                <a:lnTo>
                  <a:pt x="421530" y="637870"/>
                </a:lnTo>
                <a:lnTo>
                  <a:pt x="472206" y="635931"/>
                </a:lnTo>
                <a:lnTo>
                  <a:pt x="477950" y="635192"/>
                </a:lnTo>
                <a:close/>
              </a:path>
            </a:pathLst>
          </a:custGeom>
          <a:solidFill>
            <a:srgbClr val="FF0000"/>
          </a:solidFill>
        </p:spPr>
        <p:txBody>
          <a:bodyPr wrap="square" lIns="0" tIns="0" rIns="0" bIns="0" rtlCol="0"/>
          <a:lstStyle/>
          <a:p>
            <a:endParaRPr/>
          </a:p>
        </p:txBody>
      </p:sp>
      <p:sp>
        <p:nvSpPr>
          <p:cNvPr id="43" name="object 43"/>
          <p:cNvSpPr txBox="1"/>
          <p:nvPr/>
        </p:nvSpPr>
        <p:spPr>
          <a:xfrm>
            <a:off x="7809686" y="1730755"/>
            <a:ext cx="32067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IoT</a:t>
            </a:r>
            <a:endParaRPr sz="1800">
              <a:latin typeface="Calibri"/>
              <a:cs typeface="Calibri"/>
            </a:endParaRPr>
          </a:p>
        </p:txBody>
      </p:sp>
      <p:sp>
        <p:nvSpPr>
          <p:cNvPr id="44" name="object 44"/>
          <p:cNvSpPr/>
          <p:nvPr/>
        </p:nvSpPr>
        <p:spPr>
          <a:xfrm>
            <a:off x="7545195" y="2938640"/>
            <a:ext cx="850265" cy="733425"/>
          </a:xfrm>
          <a:custGeom>
            <a:avLst/>
            <a:gdLst/>
            <a:ahLst/>
            <a:cxnLst/>
            <a:rect l="l" t="t" r="r" b="b"/>
            <a:pathLst>
              <a:path w="850265" h="733425">
                <a:moveTo>
                  <a:pt x="262199" y="0"/>
                </a:moveTo>
                <a:lnTo>
                  <a:pt x="229066" y="130978"/>
                </a:lnTo>
                <a:lnTo>
                  <a:pt x="180207" y="153226"/>
                </a:lnTo>
                <a:lnTo>
                  <a:pt x="136427" y="179738"/>
                </a:lnTo>
                <a:lnTo>
                  <a:pt x="98075" y="210031"/>
                </a:lnTo>
                <a:lnTo>
                  <a:pt x="65502" y="243624"/>
                </a:lnTo>
                <a:lnTo>
                  <a:pt x="39058" y="280034"/>
                </a:lnTo>
                <a:lnTo>
                  <a:pt x="19093" y="318781"/>
                </a:lnTo>
                <a:lnTo>
                  <a:pt x="5957" y="359381"/>
                </a:lnTo>
                <a:lnTo>
                  <a:pt x="0" y="401352"/>
                </a:lnTo>
                <a:lnTo>
                  <a:pt x="1571" y="444214"/>
                </a:lnTo>
                <a:lnTo>
                  <a:pt x="9903" y="483809"/>
                </a:lnTo>
                <a:lnTo>
                  <a:pt x="24379" y="521478"/>
                </a:lnTo>
                <a:lnTo>
                  <a:pt x="44566" y="556951"/>
                </a:lnTo>
                <a:lnTo>
                  <a:pt x="70028" y="589958"/>
                </a:lnTo>
                <a:lnTo>
                  <a:pt x="100332" y="620231"/>
                </a:lnTo>
                <a:lnTo>
                  <a:pt x="135044" y="647499"/>
                </a:lnTo>
                <a:lnTo>
                  <a:pt x="173729" y="671494"/>
                </a:lnTo>
                <a:lnTo>
                  <a:pt x="215953" y="691946"/>
                </a:lnTo>
                <a:lnTo>
                  <a:pt x="261282" y="708586"/>
                </a:lnTo>
                <a:lnTo>
                  <a:pt x="309281" y="721144"/>
                </a:lnTo>
                <a:lnTo>
                  <a:pt x="359516" y="729352"/>
                </a:lnTo>
                <a:lnTo>
                  <a:pt x="411554" y="732939"/>
                </a:lnTo>
                <a:lnTo>
                  <a:pt x="464959" y="731636"/>
                </a:lnTo>
                <a:lnTo>
                  <a:pt x="517739" y="725386"/>
                </a:lnTo>
                <a:lnTo>
                  <a:pt x="567950" y="714526"/>
                </a:lnTo>
                <a:lnTo>
                  <a:pt x="615235" y="699382"/>
                </a:lnTo>
                <a:lnTo>
                  <a:pt x="659232" y="680280"/>
                </a:lnTo>
                <a:lnTo>
                  <a:pt x="699585" y="657546"/>
                </a:lnTo>
                <a:lnTo>
                  <a:pt x="735933" y="631505"/>
                </a:lnTo>
                <a:lnTo>
                  <a:pt x="767918" y="602484"/>
                </a:lnTo>
                <a:lnTo>
                  <a:pt x="795180" y="570807"/>
                </a:lnTo>
                <a:lnTo>
                  <a:pt x="817360" y="536802"/>
                </a:lnTo>
                <a:lnTo>
                  <a:pt x="834100" y="500793"/>
                </a:lnTo>
                <a:lnTo>
                  <a:pt x="845041" y="463106"/>
                </a:lnTo>
                <a:lnTo>
                  <a:pt x="849822" y="424068"/>
                </a:lnTo>
                <a:lnTo>
                  <a:pt x="848086" y="384003"/>
                </a:lnTo>
                <a:lnTo>
                  <a:pt x="839754" y="344407"/>
                </a:lnTo>
                <a:lnTo>
                  <a:pt x="825278" y="306738"/>
                </a:lnTo>
                <a:lnTo>
                  <a:pt x="805092" y="271266"/>
                </a:lnTo>
                <a:lnTo>
                  <a:pt x="779630" y="238258"/>
                </a:lnTo>
                <a:lnTo>
                  <a:pt x="749325" y="207986"/>
                </a:lnTo>
                <a:lnTo>
                  <a:pt x="714614" y="180717"/>
                </a:lnTo>
                <a:lnTo>
                  <a:pt x="675929" y="156722"/>
                </a:lnTo>
                <a:lnTo>
                  <a:pt x="633705" y="136270"/>
                </a:lnTo>
                <a:lnTo>
                  <a:pt x="588376" y="119630"/>
                </a:lnTo>
                <a:lnTo>
                  <a:pt x="540377" y="107072"/>
                </a:lnTo>
                <a:lnTo>
                  <a:pt x="490141" y="98864"/>
                </a:lnTo>
                <a:lnTo>
                  <a:pt x="456996" y="96579"/>
                </a:lnTo>
                <a:lnTo>
                  <a:pt x="384699" y="96579"/>
                </a:lnTo>
                <a:lnTo>
                  <a:pt x="262199" y="0"/>
                </a:lnTo>
                <a:close/>
              </a:path>
              <a:path w="850265" h="733425">
                <a:moveTo>
                  <a:pt x="438104" y="95277"/>
                </a:moveTo>
                <a:lnTo>
                  <a:pt x="384699" y="96579"/>
                </a:lnTo>
                <a:lnTo>
                  <a:pt x="456996" y="96579"/>
                </a:lnTo>
                <a:lnTo>
                  <a:pt x="438104" y="95277"/>
                </a:lnTo>
                <a:close/>
              </a:path>
            </a:pathLst>
          </a:custGeom>
          <a:solidFill>
            <a:srgbClr val="FF0000"/>
          </a:solidFill>
        </p:spPr>
        <p:txBody>
          <a:bodyPr wrap="square" lIns="0" tIns="0" rIns="0" bIns="0" rtlCol="0"/>
          <a:lstStyle/>
          <a:p>
            <a:endParaRPr/>
          </a:p>
        </p:txBody>
      </p:sp>
      <p:sp>
        <p:nvSpPr>
          <p:cNvPr id="45" name="object 45"/>
          <p:cNvSpPr txBox="1"/>
          <p:nvPr/>
        </p:nvSpPr>
        <p:spPr>
          <a:xfrm>
            <a:off x="7809686" y="3190747"/>
            <a:ext cx="32067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IoT</a:t>
            </a:r>
            <a:endParaRPr sz="1800">
              <a:latin typeface="Calibri"/>
              <a:cs typeface="Calibri"/>
            </a:endParaRPr>
          </a:p>
        </p:txBody>
      </p:sp>
      <p:sp>
        <p:nvSpPr>
          <p:cNvPr id="46" name="object 46"/>
          <p:cNvSpPr/>
          <p:nvPr/>
        </p:nvSpPr>
        <p:spPr>
          <a:xfrm>
            <a:off x="3899260" y="2915922"/>
            <a:ext cx="850265" cy="733425"/>
          </a:xfrm>
          <a:custGeom>
            <a:avLst/>
            <a:gdLst/>
            <a:ahLst/>
            <a:cxnLst/>
            <a:rect l="l" t="t" r="r" b="b"/>
            <a:pathLst>
              <a:path w="850264" h="733425">
                <a:moveTo>
                  <a:pt x="262199" y="0"/>
                </a:moveTo>
                <a:lnTo>
                  <a:pt x="229066" y="130978"/>
                </a:lnTo>
                <a:lnTo>
                  <a:pt x="180207" y="153226"/>
                </a:lnTo>
                <a:lnTo>
                  <a:pt x="136426" y="179738"/>
                </a:lnTo>
                <a:lnTo>
                  <a:pt x="98075" y="210031"/>
                </a:lnTo>
                <a:lnTo>
                  <a:pt x="65502" y="243624"/>
                </a:lnTo>
                <a:lnTo>
                  <a:pt x="39058" y="280034"/>
                </a:lnTo>
                <a:lnTo>
                  <a:pt x="19093" y="318781"/>
                </a:lnTo>
                <a:lnTo>
                  <a:pt x="5957" y="359381"/>
                </a:lnTo>
                <a:lnTo>
                  <a:pt x="0" y="401352"/>
                </a:lnTo>
                <a:lnTo>
                  <a:pt x="1571" y="444214"/>
                </a:lnTo>
                <a:lnTo>
                  <a:pt x="9903" y="483809"/>
                </a:lnTo>
                <a:lnTo>
                  <a:pt x="24379" y="521478"/>
                </a:lnTo>
                <a:lnTo>
                  <a:pt x="44565" y="556951"/>
                </a:lnTo>
                <a:lnTo>
                  <a:pt x="70028" y="589958"/>
                </a:lnTo>
                <a:lnTo>
                  <a:pt x="100332" y="620231"/>
                </a:lnTo>
                <a:lnTo>
                  <a:pt x="135044" y="647499"/>
                </a:lnTo>
                <a:lnTo>
                  <a:pt x="173729" y="671494"/>
                </a:lnTo>
                <a:lnTo>
                  <a:pt x="215953" y="691946"/>
                </a:lnTo>
                <a:lnTo>
                  <a:pt x="261281" y="708586"/>
                </a:lnTo>
                <a:lnTo>
                  <a:pt x="309281" y="721144"/>
                </a:lnTo>
                <a:lnTo>
                  <a:pt x="359516" y="729352"/>
                </a:lnTo>
                <a:lnTo>
                  <a:pt x="411554" y="732939"/>
                </a:lnTo>
                <a:lnTo>
                  <a:pt x="464959" y="731636"/>
                </a:lnTo>
                <a:lnTo>
                  <a:pt x="517739" y="725386"/>
                </a:lnTo>
                <a:lnTo>
                  <a:pt x="567950" y="714526"/>
                </a:lnTo>
                <a:lnTo>
                  <a:pt x="615234" y="699382"/>
                </a:lnTo>
                <a:lnTo>
                  <a:pt x="659232" y="680280"/>
                </a:lnTo>
                <a:lnTo>
                  <a:pt x="699585" y="657546"/>
                </a:lnTo>
                <a:lnTo>
                  <a:pt x="735933" y="631505"/>
                </a:lnTo>
                <a:lnTo>
                  <a:pt x="767917" y="602484"/>
                </a:lnTo>
                <a:lnTo>
                  <a:pt x="795179" y="570807"/>
                </a:lnTo>
                <a:lnTo>
                  <a:pt x="817360" y="536802"/>
                </a:lnTo>
                <a:lnTo>
                  <a:pt x="834100" y="500793"/>
                </a:lnTo>
                <a:lnTo>
                  <a:pt x="845040" y="463106"/>
                </a:lnTo>
                <a:lnTo>
                  <a:pt x="849822" y="424068"/>
                </a:lnTo>
                <a:lnTo>
                  <a:pt x="848086" y="384003"/>
                </a:lnTo>
                <a:lnTo>
                  <a:pt x="839754" y="344407"/>
                </a:lnTo>
                <a:lnTo>
                  <a:pt x="825278" y="306738"/>
                </a:lnTo>
                <a:lnTo>
                  <a:pt x="805092" y="271266"/>
                </a:lnTo>
                <a:lnTo>
                  <a:pt x="779630" y="238258"/>
                </a:lnTo>
                <a:lnTo>
                  <a:pt x="749325" y="207986"/>
                </a:lnTo>
                <a:lnTo>
                  <a:pt x="714614" y="180717"/>
                </a:lnTo>
                <a:lnTo>
                  <a:pt x="675929" y="156722"/>
                </a:lnTo>
                <a:lnTo>
                  <a:pt x="633705" y="136270"/>
                </a:lnTo>
                <a:lnTo>
                  <a:pt x="588376" y="119630"/>
                </a:lnTo>
                <a:lnTo>
                  <a:pt x="540377" y="107072"/>
                </a:lnTo>
                <a:lnTo>
                  <a:pt x="490141" y="98864"/>
                </a:lnTo>
                <a:lnTo>
                  <a:pt x="456996" y="96579"/>
                </a:lnTo>
                <a:lnTo>
                  <a:pt x="384699" y="96579"/>
                </a:lnTo>
                <a:lnTo>
                  <a:pt x="262199" y="0"/>
                </a:lnTo>
                <a:close/>
              </a:path>
              <a:path w="850264" h="733425">
                <a:moveTo>
                  <a:pt x="438104" y="95277"/>
                </a:moveTo>
                <a:lnTo>
                  <a:pt x="384699" y="96579"/>
                </a:lnTo>
                <a:lnTo>
                  <a:pt x="456996" y="96579"/>
                </a:lnTo>
                <a:lnTo>
                  <a:pt x="438104" y="95277"/>
                </a:lnTo>
                <a:close/>
              </a:path>
            </a:pathLst>
          </a:custGeom>
          <a:solidFill>
            <a:srgbClr val="FF0000"/>
          </a:solidFill>
        </p:spPr>
        <p:txBody>
          <a:bodyPr wrap="square" lIns="0" tIns="0" rIns="0" bIns="0" rtlCol="0"/>
          <a:lstStyle/>
          <a:p>
            <a:endParaRPr/>
          </a:p>
        </p:txBody>
      </p:sp>
      <p:sp>
        <p:nvSpPr>
          <p:cNvPr id="47" name="object 47"/>
          <p:cNvSpPr txBox="1"/>
          <p:nvPr/>
        </p:nvSpPr>
        <p:spPr>
          <a:xfrm>
            <a:off x="4163752" y="3166364"/>
            <a:ext cx="320675" cy="299720"/>
          </a:xfrm>
          <a:prstGeom prst="rect">
            <a:avLst/>
          </a:prstGeom>
        </p:spPr>
        <p:txBody>
          <a:bodyPr vert="horz" wrap="square" lIns="0" tIns="12700" rIns="0" bIns="0" rtlCol="0">
            <a:spAutoFit/>
          </a:bodyPr>
          <a:lstStyle/>
          <a:p>
            <a:pPr marL="12700">
              <a:lnSpc>
                <a:spcPct val="100000"/>
              </a:lnSpc>
              <a:spcBef>
                <a:spcPts val="100"/>
              </a:spcBef>
            </a:pPr>
            <a:r>
              <a:rPr sz="1800" b="1" spc="-5" dirty="0">
                <a:solidFill>
                  <a:srgbClr val="FFFFFF"/>
                </a:solidFill>
                <a:latin typeface="Calibri"/>
                <a:cs typeface="Calibri"/>
              </a:rPr>
              <a:t>IoT</a:t>
            </a:r>
            <a:endParaRPr sz="1800">
              <a:latin typeface="Calibri"/>
              <a:cs typeface="Calibri"/>
            </a:endParaRPr>
          </a:p>
        </p:txBody>
      </p:sp>
      <p:sp>
        <p:nvSpPr>
          <p:cNvPr id="48" name="object 48"/>
          <p:cNvSpPr txBox="1">
            <a:spLocks noGrp="1"/>
          </p:cNvSpPr>
          <p:nvPr>
            <p:ph type="ftr" sz="quarter" idx="5"/>
          </p:nvPr>
        </p:nvSpPr>
        <p:spPr>
          <a:prstGeom prst="rect">
            <a:avLst/>
          </a:prstGeom>
        </p:spPr>
        <p:txBody>
          <a:bodyPr vert="horz" wrap="square" lIns="0" tIns="7620" rIns="0" bIns="0" rtlCol="0">
            <a:spAutoFit/>
          </a:bodyPr>
          <a:lstStyle/>
          <a:p>
            <a:pPr marL="12700">
              <a:lnSpc>
                <a:spcPct val="100000"/>
              </a:lnSpc>
              <a:spcBef>
                <a:spcPts val="60"/>
              </a:spcBef>
            </a:pPr>
            <a:r>
              <a:rPr dirty="0"/>
              <a:t>@ Uhuru</a:t>
            </a:r>
            <a:r>
              <a:rPr spc="-65" dirty="0"/>
              <a:t> </a:t>
            </a:r>
            <a:r>
              <a:rPr spc="-5" dirty="0"/>
              <a:t>Corporation</a:t>
            </a:r>
          </a:p>
        </p:txBody>
      </p:sp>
      <p:sp>
        <p:nvSpPr>
          <p:cNvPr id="49" name="object 49"/>
          <p:cNvSpPr txBox="1">
            <a:spLocks noGrp="1"/>
          </p:cNvSpPr>
          <p:nvPr>
            <p:ph type="sldNum" sz="quarter" idx="7"/>
          </p:nvPr>
        </p:nvSpPr>
        <p:spPr>
          <a:prstGeom prst="rect">
            <a:avLst/>
          </a:prstGeom>
        </p:spPr>
        <p:txBody>
          <a:bodyPr vert="horz" wrap="square" lIns="0" tIns="7620" rIns="0" bIns="0" rtlCol="0">
            <a:spAutoFit/>
          </a:bodyPr>
          <a:lstStyle/>
          <a:p>
            <a:pPr marL="25400">
              <a:lnSpc>
                <a:spcPct val="100000"/>
              </a:lnSpc>
              <a:spcBef>
                <a:spcPts val="60"/>
              </a:spcBef>
            </a:pPr>
            <a:fld id="{81D60167-4931-47E6-BA6A-407CBD079E47}" type="slidenum">
              <a:rPr dirty="0"/>
              <a:t>6</a:t>
            </a:fld>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8739" y="282150"/>
            <a:ext cx="8604250" cy="384175"/>
          </a:xfrm>
          <a:prstGeom prst="rect">
            <a:avLst/>
          </a:prstGeom>
        </p:spPr>
        <p:txBody>
          <a:bodyPr vert="horz" wrap="square" lIns="0" tIns="12700" rIns="0" bIns="0" rtlCol="0">
            <a:spAutoFit/>
          </a:bodyPr>
          <a:lstStyle/>
          <a:p>
            <a:pPr marL="12700">
              <a:lnSpc>
                <a:spcPct val="100000"/>
              </a:lnSpc>
              <a:spcBef>
                <a:spcPts val="100"/>
              </a:spcBef>
            </a:pPr>
            <a:r>
              <a:rPr sz="2350" spc="50" dirty="0">
                <a:latin typeface="MS Gothic"/>
                <a:cs typeface="MS Gothic"/>
              </a:rPr>
              <a:t>分散型台帳技術界隈ではデータの信頼性は既に顕在化した課題</a:t>
            </a:r>
            <a:endParaRPr sz="2350">
              <a:latin typeface="MS Gothic"/>
              <a:cs typeface="MS Gothic"/>
            </a:endParaRPr>
          </a:p>
        </p:txBody>
      </p:sp>
      <p:sp>
        <p:nvSpPr>
          <p:cNvPr id="3" name="object 3"/>
          <p:cNvSpPr txBox="1"/>
          <p:nvPr/>
        </p:nvSpPr>
        <p:spPr>
          <a:xfrm>
            <a:off x="438739" y="5206491"/>
            <a:ext cx="2952750" cy="269240"/>
          </a:xfrm>
          <a:prstGeom prst="rect">
            <a:avLst/>
          </a:prstGeom>
        </p:spPr>
        <p:txBody>
          <a:bodyPr vert="horz" wrap="square" lIns="0" tIns="12700" rIns="0" bIns="0" rtlCol="0">
            <a:spAutoFit/>
          </a:bodyPr>
          <a:lstStyle/>
          <a:p>
            <a:pPr marL="298450" indent="-285750">
              <a:lnSpc>
                <a:spcPct val="100000"/>
              </a:lnSpc>
              <a:spcBef>
                <a:spcPts val="100"/>
              </a:spcBef>
              <a:buFont typeface="Arial"/>
              <a:buChar char="•"/>
              <a:tabLst>
                <a:tab pos="297815" algn="l"/>
                <a:tab pos="298450" algn="l"/>
              </a:tabLst>
            </a:pPr>
            <a:r>
              <a:rPr sz="1600" dirty="0">
                <a:latin typeface="Yu Gothic"/>
                <a:cs typeface="Yu Gothic"/>
              </a:rPr>
              <a:t>正常な状態かどうかわからな</a:t>
            </a:r>
            <a:endParaRPr sz="1600">
              <a:latin typeface="Yu Gothic"/>
              <a:cs typeface="Yu Gothic"/>
            </a:endParaRPr>
          </a:p>
        </p:txBody>
      </p:sp>
      <p:sp>
        <p:nvSpPr>
          <p:cNvPr id="4" name="object 4"/>
          <p:cNvSpPr txBox="1"/>
          <p:nvPr/>
        </p:nvSpPr>
        <p:spPr>
          <a:xfrm>
            <a:off x="724489" y="5462523"/>
            <a:ext cx="2667000" cy="739140"/>
          </a:xfrm>
          <a:prstGeom prst="rect">
            <a:avLst/>
          </a:prstGeom>
        </p:spPr>
        <p:txBody>
          <a:bodyPr vert="horz" wrap="square" lIns="0" tIns="12700" rIns="0" bIns="0" rtlCol="0">
            <a:spAutoFit/>
          </a:bodyPr>
          <a:lstStyle/>
          <a:p>
            <a:pPr marL="12700" marR="5080">
              <a:lnSpc>
                <a:spcPct val="146300"/>
              </a:lnSpc>
              <a:spcBef>
                <a:spcPts val="100"/>
              </a:spcBef>
            </a:pPr>
            <a:r>
              <a:rPr sz="1600" dirty="0">
                <a:latin typeface="Yu Gothic"/>
                <a:cs typeface="Yu Gothic"/>
              </a:rPr>
              <a:t>いデバイスからの記帳データ は信頼性が低い</a:t>
            </a:r>
            <a:endParaRPr sz="1600">
              <a:latin typeface="Yu Gothic"/>
              <a:cs typeface="Yu Gothic"/>
            </a:endParaRPr>
          </a:p>
        </p:txBody>
      </p:sp>
      <p:sp>
        <p:nvSpPr>
          <p:cNvPr id="5" name="object 5"/>
          <p:cNvSpPr/>
          <p:nvPr/>
        </p:nvSpPr>
        <p:spPr>
          <a:xfrm>
            <a:off x="3810642" y="6014551"/>
            <a:ext cx="2372995" cy="0"/>
          </a:xfrm>
          <a:custGeom>
            <a:avLst/>
            <a:gdLst/>
            <a:ahLst/>
            <a:cxnLst/>
            <a:rect l="l" t="t" r="r" b="b"/>
            <a:pathLst>
              <a:path w="2372995">
                <a:moveTo>
                  <a:pt x="0" y="0"/>
                </a:moveTo>
                <a:lnTo>
                  <a:pt x="2372426" y="1"/>
                </a:lnTo>
              </a:path>
            </a:pathLst>
          </a:custGeom>
          <a:ln w="6350">
            <a:solidFill>
              <a:srgbClr val="BFBFBF"/>
            </a:solidFill>
          </a:ln>
        </p:spPr>
        <p:txBody>
          <a:bodyPr wrap="square" lIns="0" tIns="0" rIns="0" bIns="0" rtlCol="0"/>
          <a:lstStyle/>
          <a:p>
            <a:endParaRPr/>
          </a:p>
        </p:txBody>
      </p:sp>
      <p:sp>
        <p:nvSpPr>
          <p:cNvPr id="6" name="object 6"/>
          <p:cNvSpPr/>
          <p:nvPr/>
        </p:nvSpPr>
        <p:spPr>
          <a:xfrm>
            <a:off x="6263640" y="5373623"/>
            <a:ext cx="3608832" cy="719328"/>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6288554" y="5400348"/>
            <a:ext cx="3504565" cy="614680"/>
          </a:xfrm>
          <a:custGeom>
            <a:avLst/>
            <a:gdLst/>
            <a:ahLst/>
            <a:cxnLst/>
            <a:rect l="l" t="t" r="r" b="b"/>
            <a:pathLst>
              <a:path w="3504565" h="614679">
                <a:moveTo>
                  <a:pt x="3504373" y="0"/>
                </a:moveTo>
                <a:lnTo>
                  <a:pt x="428381" y="0"/>
                </a:lnTo>
                <a:lnTo>
                  <a:pt x="0" y="614203"/>
                </a:lnTo>
                <a:lnTo>
                  <a:pt x="3075992" y="614203"/>
                </a:lnTo>
                <a:lnTo>
                  <a:pt x="3504373" y="0"/>
                </a:lnTo>
                <a:close/>
              </a:path>
            </a:pathLst>
          </a:custGeom>
          <a:solidFill>
            <a:srgbClr val="C1D38A"/>
          </a:solidFill>
        </p:spPr>
        <p:txBody>
          <a:bodyPr wrap="square" lIns="0" tIns="0" rIns="0" bIns="0" rtlCol="0"/>
          <a:lstStyle/>
          <a:p>
            <a:endParaRPr/>
          </a:p>
        </p:txBody>
      </p:sp>
      <p:sp>
        <p:nvSpPr>
          <p:cNvPr id="8" name="object 8"/>
          <p:cNvSpPr/>
          <p:nvPr/>
        </p:nvSpPr>
        <p:spPr>
          <a:xfrm>
            <a:off x="3810642" y="5132212"/>
            <a:ext cx="2372995" cy="0"/>
          </a:xfrm>
          <a:custGeom>
            <a:avLst/>
            <a:gdLst/>
            <a:ahLst/>
            <a:cxnLst/>
            <a:rect l="l" t="t" r="r" b="b"/>
            <a:pathLst>
              <a:path w="2372995">
                <a:moveTo>
                  <a:pt x="0" y="0"/>
                </a:moveTo>
                <a:lnTo>
                  <a:pt x="2372426" y="1"/>
                </a:lnTo>
              </a:path>
            </a:pathLst>
          </a:custGeom>
          <a:ln w="6350">
            <a:solidFill>
              <a:srgbClr val="BFBFBF"/>
            </a:solidFill>
          </a:ln>
        </p:spPr>
        <p:txBody>
          <a:bodyPr wrap="square" lIns="0" tIns="0" rIns="0" bIns="0" rtlCol="0"/>
          <a:lstStyle/>
          <a:p>
            <a:endParaRPr/>
          </a:p>
        </p:txBody>
      </p:sp>
      <p:sp>
        <p:nvSpPr>
          <p:cNvPr id="9" name="object 9"/>
          <p:cNvSpPr txBox="1"/>
          <p:nvPr/>
        </p:nvSpPr>
        <p:spPr>
          <a:xfrm>
            <a:off x="3889382" y="5751067"/>
            <a:ext cx="152209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404040"/>
                </a:solidFill>
                <a:latin typeface="Calibri"/>
                <a:cs typeface="Calibri"/>
              </a:rPr>
              <a:t>Things, Devices,</a:t>
            </a:r>
            <a:r>
              <a:rPr sz="1200" spc="-20" dirty="0">
                <a:solidFill>
                  <a:srgbClr val="404040"/>
                </a:solidFill>
                <a:latin typeface="Calibri"/>
                <a:cs typeface="Calibri"/>
              </a:rPr>
              <a:t> </a:t>
            </a:r>
            <a:r>
              <a:rPr sz="1200" spc="-10" dirty="0">
                <a:solidFill>
                  <a:srgbClr val="404040"/>
                </a:solidFill>
                <a:latin typeface="Calibri"/>
                <a:cs typeface="Calibri"/>
              </a:rPr>
              <a:t>Sensors</a:t>
            </a:r>
            <a:endParaRPr sz="1200">
              <a:latin typeface="Calibri"/>
              <a:cs typeface="Calibri"/>
            </a:endParaRPr>
          </a:p>
        </p:txBody>
      </p:sp>
      <p:sp>
        <p:nvSpPr>
          <p:cNvPr id="10" name="object 10"/>
          <p:cNvSpPr txBox="1"/>
          <p:nvPr/>
        </p:nvSpPr>
        <p:spPr>
          <a:xfrm>
            <a:off x="3889382" y="4669028"/>
            <a:ext cx="1393825" cy="397510"/>
          </a:xfrm>
          <a:prstGeom prst="rect">
            <a:avLst/>
          </a:prstGeom>
        </p:spPr>
        <p:txBody>
          <a:bodyPr vert="horz" wrap="square" lIns="0" tIns="6350" rIns="0" bIns="0" rtlCol="0">
            <a:spAutoFit/>
          </a:bodyPr>
          <a:lstStyle/>
          <a:p>
            <a:pPr marL="12700" marR="5080">
              <a:lnSpc>
                <a:spcPct val="103299"/>
              </a:lnSpc>
              <a:spcBef>
                <a:spcPts val="50"/>
              </a:spcBef>
            </a:pPr>
            <a:r>
              <a:rPr sz="1200" spc="-10" dirty="0">
                <a:solidFill>
                  <a:srgbClr val="404040"/>
                </a:solidFill>
                <a:latin typeface="Calibri"/>
                <a:cs typeface="Calibri"/>
              </a:rPr>
              <a:t>Data </a:t>
            </a:r>
            <a:r>
              <a:rPr sz="1200" spc="-5" dirty="0">
                <a:solidFill>
                  <a:srgbClr val="404040"/>
                </a:solidFill>
                <a:latin typeface="Calibri"/>
                <a:cs typeface="Calibri"/>
              </a:rPr>
              <a:t>Element</a:t>
            </a:r>
            <a:r>
              <a:rPr sz="1200" spc="-50" dirty="0">
                <a:solidFill>
                  <a:srgbClr val="404040"/>
                </a:solidFill>
                <a:latin typeface="Calibri"/>
                <a:cs typeface="Calibri"/>
              </a:rPr>
              <a:t> </a:t>
            </a:r>
            <a:r>
              <a:rPr sz="1200" spc="-5" dirty="0">
                <a:solidFill>
                  <a:srgbClr val="404040"/>
                </a:solidFill>
                <a:latin typeface="Calibri"/>
                <a:cs typeface="Calibri"/>
              </a:rPr>
              <a:t>Analysis  And</a:t>
            </a:r>
            <a:r>
              <a:rPr sz="1200" spc="-20" dirty="0">
                <a:solidFill>
                  <a:srgbClr val="404040"/>
                </a:solidFill>
                <a:latin typeface="Calibri"/>
                <a:cs typeface="Calibri"/>
              </a:rPr>
              <a:t> </a:t>
            </a:r>
            <a:r>
              <a:rPr sz="1200" spc="-15" dirty="0">
                <a:solidFill>
                  <a:srgbClr val="404040"/>
                </a:solidFill>
                <a:latin typeface="Calibri"/>
                <a:cs typeface="Calibri"/>
              </a:rPr>
              <a:t>Transformation</a:t>
            </a:r>
            <a:endParaRPr sz="1200">
              <a:latin typeface="Calibri"/>
              <a:cs typeface="Calibri"/>
            </a:endParaRPr>
          </a:p>
        </p:txBody>
      </p:sp>
      <p:sp>
        <p:nvSpPr>
          <p:cNvPr id="11" name="object 11"/>
          <p:cNvSpPr/>
          <p:nvPr/>
        </p:nvSpPr>
        <p:spPr>
          <a:xfrm>
            <a:off x="6263640" y="4495800"/>
            <a:ext cx="3608832" cy="719327"/>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6288554" y="4522115"/>
            <a:ext cx="3504565" cy="614680"/>
          </a:xfrm>
          <a:custGeom>
            <a:avLst/>
            <a:gdLst/>
            <a:ahLst/>
            <a:cxnLst/>
            <a:rect l="l" t="t" r="r" b="b"/>
            <a:pathLst>
              <a:path w="3504565" h="614679">
                <a:moveTo>
                  <a:pt x="3504373" y="0"/>
                </a:moveTo>
                <a:lnTo>
                  <a:pt x="428381" y="0"/>
                </a:lnTo>
                <a:lnTo>
                  <a:pt x="0" y="614203"/>
                </a:lnTo>
                <a:lnTo>
                  <a:pt x="3075992" y="614203"/>
                </a:lnTo>
                <a:lnTo>
                  <a:pt x="3504373" y="0"/>
                </a:lnTo>
                <a:close/>
              </a:path>
            </a:pathLst>
          </a:custGeom>
          <a:solidFill>
            <a:srgbClr val="E2CE9B"/>
          </a:solidFill>
        </p:spPr>
        <p:txBody>
          <a:bodyPr wrap="square" lIns="0" tIns="0" rIns="0" bIns="0" rtlCol="0"/>
          <a:lstStyle/>
          <a:p>
            <a:endParaRPr/>
          </a:p>
        </p:txBody>
      </p:sp>
      <p:sp>
        <p:nvSpPr>
          <p:cNvPr id="13" name="object 13"/>
          <p:cNvSpPr txBox="1"/>
          <p:nvPr/>
        </p:nvSpPr>
        <p:spPr>
          <a:xfrm>
            <a:off x="6548898" y="5737860"/>
            <a:ext cx="384810" cy="238760"/>
          </a:xfrm>
          <a:prstGeom prst="rect">
            <a:avLst/>
          </a:prstGeom>
        </p:spPr>
        <p:txBody>
          <a:bodyPr vert="horz" wrap="square" lIns="0" tIns="12700" rIns="0" bIns="0" rtlCol="0">
            <a:spAutoFit/>
          </a:bodyPr>
          <a:lstStyle/>
          <a:p>
            <a:pPr marL="12700">
              <a:lnSpc>
                <a:spcPct val="100000"/>
              </a:lnSpc>
              <a:spcBef>
                <a:spcPts val="100"/>
              </a:spcBef>
            </a:pPr>
            <a:r>
              <a:rPr sz="1400" b="1" i="1" spc="-20" dirty="0">
                <a:latin typeface="Calibri"/>
                <a:cs typeface="Calibri"/>
              </a:rPr>
              <a:t>E</a:t>
            </a:r>
            <a:r>
              <a:rPr sz="1400" b="1" i="1" spc="-5" dirty="0">
                <a:latin typeface="Calibri"/>
                <a:cs typeface="Calibri"/>
              </a:rPr>
              <a:t>dg</a:t>
            </a:r>
            <a:r>
              <a:rPr sz="1400" b="1" i="1" dirty="0">
                <a:latin typeface="Calibri"/>
                <a:cs typeface="Calibri"/>
              </a:rPr>
              <a:t>e</a:t>
            </a:r>
            <a:endParaRPr sz="1400">
              <a:latin typeface="Calibri"/>
              <a:cs typeface="Calibri"/>
            </a:endParaRPr>
          </a:p>
        </p:txBody>
      </p:sp>
      <p:sp>
        <p:nvSpPr>
          <p:cNvPr id="14" name="object 14"/>
          <p:cNvSpPr txBox="1"/>
          <p:nvPr/>
        </p:nvSpPr>
        <p:spPr>
          <a:xfrm>
            <a:off x="6548898" y="4872228"/>
            <a:ext cx="687070" cy="238760"/>
          </a:xfrm>
          <a:prstGeom prst="rect">
            <a:avLst/>
          </a:prstGeom>
        </p:spPr>
        <p:txBody>
          <a:bodyPr vert="horz" wrap="square" lIns="0" tIns="12700" rIns="0" bIns="0" rtlCol="0">
            <a:spAutoFit/>
          </a:bodyPr>
          <a:lstStyle/>
          <a:p>
            <a:pPr marL="12700">
              <a:lnSpc>
                <a:spcPct val="100000"/>
              </a:lnSpc>
              <a:spcBef>
                <a:spcPts val="100"/>
              </a:spcBef>
            </a:pPr>
            <a:r>
              <a:rPr sz="1400" b="1" i="1" spc="-5" dirty="0">
                <a:latin typeface="Calibri"/>
                <a:cs typeface="Calibri"/>
              </a:rPr>
              <a:t>Ga</a:t>
            </a:r>
            <a:r>
              <a:rPr sz="1400" b="1" i="1" spc="-15" dirty="0">
                <a:latin typeface="Calibri"/>
                <a:cs typeface="Calibri"/>
              </a:rPr>
              <a:t>te</a:t>
            </a:r>
            <a:r>
              <a:rPr sz="1400" b="1" i="1" spc="-10" dirty="0">
                <a:latin typeface="Calibri"/>
                <a:cs typeface="Calibri"/>
              </a:rPr>
              <a:t>w</a:t>
            </a:r>
            <a:r>
              <a:rPr sz="1400" b="1" i="1" spc="-5" dirty="0">
                <a:latin typeface="Calibri"/>
                <a:cs typeface="Calibri"/>
              </a:rPr>
              <a:t>a</a:t>
            </a:r>
            <a:r>
              <a:rPr sz="1400" b="1" i="1" dirty="0">
                <a:latin typeface="Calibri"/>
                <a:cs typeface="Calibri"/>
              </a:rPr>
              <a:t>y</a:t>
            </a:r>
            <a:endParaRPr sz="1400">
              <a:latin typeface="Calibri"/>
              <a:cs typeface="Calibri"/>
            </a:endParaRPr>
          </a:p>
        </p:txBody>
      </p:sp>
      <p:sp>
        <p:nvSpPr>
          <p:cNvPr id="15" name="object 15"/>
          <p:cNvSpPr/>
          <p:nvPr/>
        </p:nvSpPr>
        <p:spPr>
          <a:xfrm>
            <a:off x="7585936" y="5181630"/>
            <a:ext cx="219075" cy="582930"/>
          </a:xfrm>
          <a:custGeom>
            <a:avLst/>
            <a:gdLst/>
            <a:ahLst/>
            <a:cxnLst/>
            <a:rect l="l" t="t" r="r" b="b"/>
            <a:pathLst>
              <a:path w="219075" h="582929">
                <a:moveTo>
                  <a:pt x="73025" y="509475"/>
                </a:moveTo>
                <a:lnTo>
                  <a:pt x="73025" y="582500"/>
                </a:lnTo>
                <a:lnTo>
                  <a:pt x="146050" y="582500"/>
                </a:lnTo>
                <a:lnTo>
                  <a:pt x="146050" y="509475"/>
                </a:lnTo>
                <a:lnTo>
                  <a:pt x="73025" y="509475"/>
                </a:lnTo>
                <a:close/>
              </a:path>
              <a:path w="219075" h="582929">
                <a:moveTo>
                  <a:pt x="146050" y="363425"/>
                </a:moveTo>
                <a:lnTo>
                  <a:pt x="73025" y="363425"/>
                </a:lnTo>
                <a:lnTo>
                  <a:pt x="73025" y="436450"/>
                </a:lnTo>
                <a:lnTo>
                  <a:pt x="146050" y="436450"/>
                </a:lnTo>
                <a:lnTo>
                  <a:pt x="146050" y="363425"/>
                </a:lnTo>
                <a:close/>
              </a:path>
              <a:path w="219075" h="582929">
                <a:moveTo>
                  <a:pt x="73025" y="219074"/>
                </a:moveTo>
                <a:lnTo>
                  <a:pt x="73025" y="290400"/>
                </a:lnTo>
                <a:lnTo>
                  <a:pt x="146050" y="290400"/>
                </a:lnTo>
                <a:lnTo>
                  <a:pt x="146050" y="219074"/>
                </a:lnTo>
                <a:lnTo>
                  <a:pt x="73025" y="219074"/>
                </a:lnTo>
                <a:close/>
              </a:path>
              <a:path w="219075" h="582929">
                <a:moveTo>
                  <a:pt x="218225" y="217375"/>
                </a:moveTo>
                <a:lnTo>
                  <a:pt x="146050" y="217375"/>
                </a:lnTo>
                <a:lnTo>
                  <a:pt x="146050" y="219074"/>
                </a:lnTo>
                <a:lnTo>
                  <a:pt x="219075" y="219075"/>
                </a:lnTo>
                <a:lnTo>
                  <a:pt x="218225" y="217375"/>
                </a:lnTo>
                <a:close/>
              </a:path>
              <a:path w="219075" h="582929">
                <a:moveTo>
                  <a:pt x="146050" y="217375"/>
                </a:moveTo>
                <a:lnTo>
                  <a:pt x="73025" y="217375"/>
                </a:lnTo>
                <a:lnTo>
                  <a:pt x="73025" y="219074"/>
                </a:lnTo>
                <a:lnTo>
                  <a:pt x="146050" y="219074"/>
                </a:lnTo>
                <a:lnTo>
                  <a:pt x="146050" y="217375"/>
                </a:lnTo>
                <a:close/>
              </a:path>
              <a:path w="219075" h="582929">
                <a:moveTo>
                  <a:pt x="109538" y="0"/>
                </a:moveTo>
                <a:lnTo>
                  <a:pt x="0" y="219073"/>
                </a:lnTo>
                <a:lnTo>
                  <a:pt x="73025" y="219074"/>
                </a:lnTo>
                <a:lnTo>
                  <a:pt x="73025" y="217375"/>
                </a:lnTo>
                <a:lnTo>
                  <a:pt x="218225" y="217375"/>
                </a:lnTo>
                <a:lnTo>
                  <a:pt x="109538" y="0"/>
                </a:lnTo>
                <a:close/>
              </a:path>
            </a:pathLst>
          </a:custGeom>
          <a:solidFill>
            <a:srgbClr val="000000"/>
          </a:solidFill>
        </p:spPr>
        <p:txBody>
          <a:bodyPr wrap="square" lIns="0" tIns="0" rIns="0" bIns="0" rtlCol="0"/>
          <a:lstStyle/>
          <a:p>
            <a:endParaRPr/>
          </a:p>
        </p:txBody>
      </p:sp>
      <p:sp>
        <p:nvSpPr>
          <p:cNvPr id="16" name="object 16"/>
          <p:cNvSpPr/>
          <p:nvPr/>
        </p:nvSpPr>
        <p:spPr>
          <a:xfrm>
            <a:off x="7585936" y="4339266"/>
            <a:ext cx="219075" cy="582930"/>
          </a:xfrm>
          <a:custGeom>
            <a:avLst/>
            <a:gdLst/>
            <a:ahLst/>
            <a:cxnLst/>
            <a:rect l="l" t="t" r="r" b="b"/>
            <a:pathLst>
              <a:path w="219075" h="582929">
                <a:moveTo>
                  <a:pt x="146050" y="509475"/>
                </a:moveTo>
                <a:lnTo>
                  <a:pt x="73025" y="509475"/>
                </a:lnTo>
                <a:lnTo>
                  <a:pt x="73025" y="582500"/>
                </a:lnTo>
                <a:lnTo>
                  <a:pt x="146050" y="582500"/>
                </a:lnTo>
                <a:lnTo>
                  <a:pt x="146050" y="509475"/>
                </a:lnTo>
                <a:close/>
              </a:path>
              <a:path w="219075" h="582929">
                <a:moveTo>
                  <a:pt x="146050" y="363425"/>
                </a:moveTo>
                <a:lnTo>
                  <a:pt x="73025" y="363425"/>
                </a:lnTo>
                <a:lnTo>
                  <a:pt x="73025" y="436450"/>
                </a:lnTo>
                <a:lnTo>
                  <a:pt x="146050" y="436450"/>
                </a:lnTo>
                <a:lnTo>
                  <a:pt x="146050" y="363425"/>
                </a:lnTo>
                <a:close/>
              </a:path>
              <a:path w="219075" h="582929">
                <a:moveTo>
                  <a:pt x="146050" y="217375"/>
                </a:moveTo>
                <a:lnTo>
                  <a:pt x="73025" y="217375"/>
                </a:lnTo>
                <a:lnTo>
                  <a:pt x="73025" y="290400"/>
                </a:lnTo>
                <a:lnTo>
                  <a:pt x="146050" y="290400"/>
                </a:lnTo>
                <a:lnTo>
                  <a:pt x="146050" y="217375"/>
                </a:lnTo>
                <a:close/>
              </a:path>
              <a:path w="219075" h="582929">
                <a:moveTo>
                  <a:pt x="109538" y="0"/>
                </a:moveTo>
                <a:lnTo>
                  <a:pt x="0" y="219075"/>
                </a:lnTo>
                <a:lnTo>
                  <a:pt x="73025" y="219075"/>
                </a:lnTo>
                <a:lnTo>
                  <a:pt x="73025" y="217375"/>
                </a:lnTo>
                <a:lnTo>
                  <a:pt x="218225" y="217375"/>
                </a:lnTo>
                <a:lnTo>
                  <a:pt x="109538" y="0"/>
                </a:lnTo>
                <a:close/>
              </a:path>
              <a:path w="219075" h="582929">
                <a:moveTo>
                  <a:pt x="218225" y="217375"/>
                </a:moveTo>
                <a:lnTo>
                  <a:pt x="146050" y="217375"/>
                </a:lnTo>
                <a:lnTo>
                  <a:pt x="146050" y="219075"/>
                </a:lnTo>
                <a:lnTo>
                  <a:pt x="219075" y="219075"/>
                </a:lnTo>
                <a:lnTo>
                  <a:pt x="218225" y="217375"/>
                </a:lnTo>
                <a:close/>
              </a:path>
            </a:pathLst>
          </a:custGeom>
          <a:solidFill>
            <a:srgbClr val="000000"/>
          </a:solidFill>
        </p:spPr>
        <p:txBody>
          <a:bodyPr wrap="square" lIns="0" tIns="0" rIns="0" bIns="0" rtlCol="0"/>
          <a:lstStyle/>
          <a:p>
            <a:endParaRPr/>
          </a:p>
        </p:txBody>
      </p:sp>
      <p:sp>
        <p:nvSpPr>
          <p:cNvPr id="17" name="object 17"/>
          <p:cNvSpPr txBox="1"/>
          <p:nvPr/>
        </p:nvSpPr>
        <p:spPr>
          <a:xfrm>
            <a:off x="8017432" y="4880355"/>
            <a:ext cx="1238885" cy="177800"/>
          </a:xfrm>
          <a:prstGeom prst="rect">
            <a:avLst/>
          </a:prstGeom>
        </p:spPr>
        <p:txBody>
          <a:bodyPr vert="horz" wrap="square" lIns="0" tIns="12700" rIns="0" bIns="0" rtlCol="0">
            <a:spAutoFit/>
          </a:bodyPr>
          <a:lstStyle/>
          <a:p>
            <a:pPr marL="12700">
              <a:lnSpc>
                <a:spcPct val="100000"/>
              </a:lnSpc>
              <a:spcBef>
                <a:spcPts val="100"/>
              </a:spcBef>
            </a:pPr>
            <a:r>
              <a:rPr sz="1000" spc="-5" dirty="0">
                <a:latin typeface="Calibri"/>
                <a:cs typeface="Calibri"/>
              </a:rPr>
              <a:t>Wide Area</a:t>
            </a:r>
            <a:r>
              <a:rPr sz="1000" spc="-45" dirty="0">
                <a:latin typeface="Calibri"/>
                <a:cs typeface="Calibri"/>
              </a:rPr>
              <a:t> </a:t>
            </a:r>
            <a:r>
              <a:rPr sz="1000" spc="-5" dirty="0">
                <a:latin typeface="Calibri"/>
                <a:cs typeface="Calibri"/>
              </a:rPr>
              <a:t>Connectivity</a:t>
            </a:r>
            <a:endParaRPr sz="1000">
              <a:latin typeface="Calibri"/>
              <a:cs typeface="Calibri"/>
            </a:endParaRPr>
          </a:p>
        </p:txBody>
      </p:sp>
      <p:sp>
        <p:nvSpPr>
          <p:cNvPr id="18" name="object 18"/>
          <p:cNvSpPr txBox="1"/>
          <p:nvPr/>
        </p:nvSpPr>
        <p:spPr>
          <a:xfrm>
            <a:off x="8017432" y="5639308"/>
            <a:ext cx="1230630" cy="330200"/>
          </a:xfrm>
          <a:prstGeom prst="rect">
            <a:avLst/>
          </a:prstGeom>
        </p:spPr>
        <p:txBody>
          <a:bodyPr vert="horz" wrap="square" lIns="0" tIns="12700" rIns="0" bIns="0" rtlCol="0">
            <a:spAutoFit/>
          </a:bodyPr>
          <a:lstStyle/>
          <a:p>
            <a:pPr marL="12700" marR="5080">
              <a:lnSpc>
                <a:spcPct val="100000"/>
              </a:lnSpc>
              <a:spcBef>
                <a:spcPts val="100"/>
              </a:spcBef>
            </a:pPr>
            <a:r>
              <a:rPr sz="1000" spc="-5" dirty="0">
                <a:latin typeface="Calibri"/>
                <a:cs typeface="Calibri"/>
              </a:rPr>
              <a:t>Local Area Connectivity  (Lola, Sigfox,</a:t>
            </a:r>
            <a:r>
              <a:rPr sz="1000" spc="-15" dirty="0">
                <a:latin typeface="Calibri"/>
                <a:cs typeface="Calibri"/>
              </a:rPr>
              <a:t> </a:t>
            </a:r>
            <a:r>
              <a:rPr sz="1000" spc="-5" dirty="0">
                <a:latin typeface="Calibri"/>
                <a:cs typeface="Calibri"/>
              </a:rPr>
              <a:t>etc.)</a:t>
            </a:r>
            <a:endParaRPr sz="1000">
              <a:latin typeface="Calibri"/>
              <a:cs typeface="Calibri"/>
            </a:endParaRPr>
          </a:p>
        </p:txBody>
      </p:sp>
      <p:sp>
        <p:nvSpPr>
          <p:cNvPr id="19" name="object 19"/>
          <p:cNvSpPr/>
          <p:nvPr/>
        </p:nvSpPr>
        <p:spPr>
          <a:xfrm>
            <a:off x="6890400" y="2455336"/>
            <a:ext cx="1656195" cy="1656195"/>
          </a:xfrm>
          <a:prstGeom prst="rect">
            <a:avLst/>
          </a:prstGeom>
          <a:blipFill>
            <a:blip r:embed="rId4" cstate="print"/>
            <a:stretch>
              <a:fillRect/>
            </a:stretch>
          </a:blipFill>
        </p:spPr>
        <p:txBody>
          <a:bodyPr wrap="square" lIns="0" tIns="0" rIns="0" bIns="0" rtlCol="0"/>
          <a:lstStyle/>
          <a:p>
            <a:endParaRPr/>
          </a:p>
        </p:txBody>
      </p:sp>
      <p:sp>
        <p:nvSpPr>
          <p:cNvPr id="20" name="object 20"/>
          <p:cNvSpPr/>
          <p:nvPr/>
        </p:nvSpPr>
        <p:spPr>
          <a:xfrm>
            <a:off x="6844351" y="2417428"/>
            <a:ext cx="1702435" cy="1702435"/>
          </a:xfrm>
          <a:custGeom>
            <a:avLst/>
            <a:gdLst/>
            <a:ahLst/>
            <a:cxnLst/>
            <a:rect l="l" t="t" r="r" b="b"/>
            <a:pathLst>
              <a:path w="1702434" h="1702435">
                <a:moveTo>
                  <a:pt x="0" y="851122"/>
                </a:moveTo>
                <a:lnTo>
                  <a:pt x="1347" y="802824"/>
                </a:lnTo>
                <a:lnTo>
                  <a:pt x="5341" y="755234"/>
                </a:lnTo>
                <a:lnTo>
                  <a:pt x="11910" y="708421"/>
                </a:lnTo>
                <a:lnTo>
                  <a:pt x="20982" y="662460"/>
                </a:lnTo>
                <a:lnTo>
                  <a:pt x="32485" y="617420"/>
                </a:lnTo>
                <a:lnTo>
                  <a:pt x="46348" y="573375"/>
                </a:lnTo>
                <a:lnTo>
                  <a:pt x="62498" y="530396"/>
                </a:lnTo>
                <a:lnTo>
                  <a:pt x="80864" y="488555"/>
                </a:lnTo>
                <a:lnTo>
                  <a:pt x="101374" y="447924"/>
                </a:lnTo>
                <a:lnTo>
                  <a:pt x="123956" y="408574"/>
                </a:lnTo>
                <a:lnTo>
                  <a:pt x="148538" y="370578"/>
                </a:lnTo>
                <a:lnTo>
                  <a:pt x="175048" y="334007"/>
                </a:lnTo>
                <a:lnTo>
                  <a:pt x="203414" y="298934"/>
                </a:lnTo>
                <a:lnTo>
                  <a:pt x="233565" y="265429"/>
                </a:lnTo>
                <a:lnTo>
                  <a:pt x="265429" y="233565"/>
                </a:lnTo>
                <a:lnTo>
                  <a:pt x="298934" y="203414"/>
                </a:lnTo>
                <a:lnTo>
                  <a:pt x="334007" y="175048"/>
                </a:lnTo>
                <a:lnTo>
                  <a:pt x="370578" y="148538"/>
                </a:lnTo>
                <a:lnTo>
                  <a:pt x="408574" y="123956"/>
                </a:lnTo>
                <a:lnTo>
                  <a:pt x="447924" y="101374"/>
                </a:lnTo>
                <a:lnTo>
                  <a:pt x="488555" y="80864"/>
                </a:lnTo>
                <a:lnTo>
                  <a:pt x="530396" y="62498"/>
                </a:lnTo>
                <a:lnTo>
                  <a:pt x="573375" y="46348"/>
                </a:lnTo>
                <a:lnTo>
                  <a:pt x="617420" y="32485"/>
                </a:lnTo>
                <a:lnTo>
                  <a:pt x="662460" y="20982"/>
                </a:lnTo>
                <a:lnTo>
                  <a:pt x="708421" y="11910"/>
                </a:lnTo>
                <a:lnTo>
                  <a:pt x="755234" y="5341"/>
                </a:lnTo>
                <a:lnTo>
                  <a:pt x="802824" y="1347"/>
                </a:lnTo>
                <a:lnTo>
                  <a:pt x="851122" y="0"/>
                </a:lnTo>
                <a:lnTo>
                  <a:pt x="899420" y="1347"/>
                </a:lnTo>
                <a:lnTo>
                  <a:pt x="947010" y="5341"/>
                </a:lnTo>
                <a:lnTo>
                  <a:pt x="993823" y="11910"/>
                </a:lnTo>
                <a:lnTo>
                  <a:pt x="1039784" y="20982"/>
                </a:lnTo>
                <a:lnTo>
                  <a:pt x="1084823" y="32485"/>
                </a:lnTo>
                <a:lnTo>
                  <a:pt x="1128868" y="46348"/>
                </a:lnTo>
                <a:lnTo>
                  <a:pt x="1171847" y="62498"/>
                </a:lnTo>
                <a:lnTo>
                  <a:pt x="1213688" y="80864"/>
                </a:lnTo>
                <a:lnTo>
                  <a:pt x="1254320" y="101374"/>
                </a:lnTo>
                <a:lnTo>
                  <a:pt x="1293669" y="123956"/>
                </a:lnTo>
                <a:lnTo>
                  <a:pt x="1331666" y="148538"/>
                </a:lnTo>
                <a:lnTo>
                  <a:pt x="1368236" y="175048"/>
                </a:lnTo>
                <a:lnTo>
                  <a:pt x="1403310" y="203414"/>
                </a:lnTo>
                <a:lnTo>
                  <a:pt x="1436815" y="233565"/>
                </a:lnTo>
                <a:lnTo>
                  <a:pt x="1468679" y="265429"/>
                </a:lnTo>
                <a:lnTo>
                  <a:pt x="1498830" y="298934"/>
                </a:lnTo>
                <a:lnTo>
                  <a:pt x="1527196" y="334007"/>
                </a:lnTo>
                <a:lnTo>
                  <a:pt x="1553706" y="370578"/>
                </a:lnTo>
                <a:lnTo>
                  <a:pt x="1578288" y="408574"/>
                </a:lnTo>
                <a:lnTo>
                  <a:pt x="1600870" y="447924"/>
                </a:lnTo>
                <a:lnTo>
                  <a:pt x="1621380" y="488555"/>
                </a:lnTo>
                <a:lnTo>
                  <a:pt x="1639746" y="530396"/>
                </a:lnTo>
                <a:lnTo>
                  <a:pt x="1655896" y="573375"/>
                </a:lnTo>
                <a:lnTo>
                  <a:pt x="1669759" y="617420"/>
                </a:lnTo>
                <a:lnTo>
                  <a:pt x="1681262" y="662460"/>
                </a:lnTo>
                <a:lnTo>
                  <a:pt x="1690334" y="708421"/>
                </a:lnTo>
                <a:lnTo>
                  <a:pt x="1696903" y="755234"/>
                </a:lnTo>
                <a:lnTo>
                  <a:pt x="1700897" y="802824"/>
                </a:lnTo>
                <a:lnTo>
                  <a:pt x="1702245" y="851122"/>
                </a:lnTo>
                <a:lnTo>
                  <a:pt x="1700897" y="899420"/>
                </a:lnTo>
                <a:lnTo>
                  <a:pt x="1696903" y="947010"/>
                </a:lnTo>
                <a:lnTo>
                  <a:pt x="1690334" y="993823"/>
                </a:lnTo>
                <a:lnTo>
                  <a:pt x="1681262" y="1039784"/>
                </a:lnTo>
                <a:lnTo>
                  <a:pt x="1669759" y="1084823"/>
                </a:lnTo>
                <a:lnTo>
                  <a:pt x="1655896" y="1128868"/>
                </a:lnTo>
                <a:lnTo>
                  <a:pt x="1639746" y="1171847"/>
                </a:lnTo>
                <a:lnTo>
                  <a:pt x="1621380" y="1213688"/>
                </a:lnTo>
                <a:lnTo>
                  <a:pt x="1600870" y="1254320"/>
                </a:lnTo>
                <a:lnTo>
                  <a:pt x="1578288" y="1293669"/>
                </a:lnTo>
                <a:lnTo>
                  <a:pt x="1553706" y="1331666"/>
                </a:lnTo>
                <a:lnTo>
                  <a:pt x="1527196" y="1368236"/>
                </a:lnTo>
                <a:lnTo>
                  <a:pt x="1498830" y="1403310"/>
                </a:lnTo>
                <a:lnTo>
                  <a:pt x="1468679" y="1436815"/>
                </a:lnTo>
                <a:lnTo>
                  <a:pt x="1436815" y="1468679"/>
                </a:lnTo>
                <a:lnTo>
                  <a:pt x="1403310" y="1498830"/>
                </a:lnTo>
                <a:lnTo>
                  <a:pt x="1368236" y="1527196"/>
                </a:lnTo>
                <a:lnTo>
                  <a:pt x="1331666" y="1553706"/>
                </a:lnTo>
                <a:lnTo>
                  <a:pt x="1293669" y="1578288"/>
                </a:lnTo>
                <a:lnTo>
                  <a:pt x="1254320" y="1600870"/>
                </a:lnTo>
                <a:lnTo>
                  <a:pt x="1213688" y="1621380"/>
                </a:lnTo>
                <a:lnTo>
                  <a:pt x="1171847" y="1639746"/>
                </a:lnTo>
                <a:lnTo>
                  <a:pt x="1128868" y="1655896"/>
                </a:lnTo>
                <a:lnTo>
                  <a:pt x="1084823" y="1669759"/>
                </a:lnTo>
                <a:lnTo>
                  <a:pt x="1039784" y="1681262"/>
                </a:lnTo>
                <a:lnTo>
                  <a:pt x="993823" y="1690334"/>
                </a:lnTo>
                <a:lnTo>
                  <a:pt x="947010" y="1696903"/>
                </a:lnTo>
                <a:lnTo>
                  <a:pt x="899420" y="1700897"/>
                </a:lnTo>
                <a:lnTo>
                  <a:pt x="851122" y="1702245"/>
                </a:lnTo>
                <a:lnTo>
                  <a:pt x="802824" y="1700897"/>
                </a:lnTo>
                <a:lnTo>
                  <a:pt x="755234" y="1696903"/>
                </a:lnTo>
                <a:lnTo>
                  <a:pt x="708421" y="1690334"/>
                </a:lnTo>
                <a:lnTo>
                  <a:pt x="662460" y="1681262"/>
                </a:lnTo>
                <a:lnTo>
                  <a:pt x="617420" y="1669759"/>
                </a:lnTo>
                <a:lnTo>
                  <a:pt x="573375" y="1655896"/>
                </a:lnTo>
                <a:lnTo>
                  <a:pt x="530396" y="1639746"/>
                </a:lnTo>
                <a:lnTo>
                  <a:pt x="488555" y="1621380"/>
                </a:lnTo>
                <a:lnTo>
                  <a:pt x="447924" y="1600870"/>
                </a:lnTo>
                <a:lnTo>
                  <a:pt x="408574" y="1578288"/>
                </a:lnTo>
                <a:lnTo>
                  <a:pt x="370578" y="1553706"/>
                </a:lnTo>
                <a:lnTo>
                  <a:pt x="334007" y="1527196"/>
                </a:lnTo>
                <a:lnTo>
                  <a:pt x="298934" y="1498830"/>
                </a:lnTo>
                <a:lnTo>
                  <a:pt x="265429" y="1468679"/>
                </a:lnTo>
                <a:lnTo>
                  <a:pt x="233565" y="1436815"/>
                </a:lnTo>
                <a:lnTo>
                  <a:pt x="203414" y="1403310"/>
                </a:lnTo>
                <a:lnTo>
                  <a:pt x="175048" y="1368236"/>
                </a:lnTo>
                <a:lnTo>
                  <a:pt x="148538" y="1331666"/>
                </a:lnTo>
                <a:lnTo>
                  <a:pt x="123956" y="1293669"/>
                </a:lnTo>
                <a:lnTo>
                  <a:pt x="101374" y="1254320"/>
                </a:lnTo>
                <a:lnTo>
                  <a:pt x="80864" y="1213688"/>
                </a:lnTo>
                <a:lnTo>
                  <a:pt x="62498" y="1171847"/>
                </a:lnTo>
                <a:lnTo>
                  <a:pt x="46348" y="1128868"/>
                </a:lnTo>
                <a:lnTo>
                  <a:pt x="32485" y="1084823"/>
                </a:lnTo>
                <a:lnTo>
                  <a:pt x="20982" y="1039784"/>
                </a:lnTo>
                <a:lnTo>
                  <a:pt x="11910" y="993823"/>
                </a:lnTo>
                <a:lnTo>
                  <a:pt x="5341" y="947010"/>
                </a:lnTo>
                <a:lnTo>
                  <a:pt x="1347" y="899420"/>
                </a:lnTo>
                <a:lnTo>
                  <a:pt x="0" y="851122"/>
                </a:lnTo>
                <a:close/>
              </a:path>
            </a:pathLst>
          </a:custGeom>
          <a:ln w="6350">
            <a:solidFill>
              <a:srgbClr val="1C9AAD"/>
            </a:solidFill>
          </a:ln>
        </p:spPr>
        <p:txBody>
          <a:bodyPr wrap="square" lIns="0" tIns="0" rIns="0" bIns="0" rtlCol="0"/>
          <a:lstStyle/>
          <a:p>
            <a:endParaRPr/>
          </a:p>
        </p:txBody>
      </p:sp>
      <p:sp>
        <p:nvSpPr>
          <p:cNvPr id="21" name="object 21"/>
          <p:cNvSpPr/>
          <p:nvPr/>
        </p:nvSpPr>
        <p:spPr>
          <a:xfrm>
            <a:off x="10628131" y="3954863"/>
            <a:ext cx="931148" cy="931148"/>
          </a:xfrm>
          <a:prstGeom prst="rect">
            <a:avLst/>
          </a:prstGeom>
          <a:blipFill>
            <a:blip r:embed="rId5" cstate="print"/>
            <a:stretch>
              <a:fillRect/>
            </a:stretch>
          </a:blipFill>
        </p:spPr>
        <p:txBody>
          <a:bodyPr wrap="square" lIns="0" tIns="0" rIns="0" bIns="0" rtlCol="0"/>
          <a:lstStyle/>
          <a:p>
            <a:endParaRPr/>
          </a:p>
        </p:txBody>
      </p:sp>
      <p:sp>
        <p:nvSpPr>
          <p:cNvPr id="22" name="object 22"/>
          <p:cNvSpPr/>
          <p:nvPr/>
        </p:nvSpPr>
        <p:spPr>
          <a:xfrm>
            <a:off x="8738947" y="3552974"/>
            <a:ext cx="1492885" cy="742315"/>
          </a:xfrm>
          <a:custGeom>
            <a:avLst/>
            <a:gdLst/>
            <a:ahLst/>
            <a:cxnLst/>
            <a:rect l="l" t="t" r="r" b="b"/>
            <a:pathLst>
              <a:path w="1492884" h="742314">
                <a:moveTo>
                  <a:pt x="1426947" y="644927"/>
                </a:moveTo>
                <a:lnTo>
                  <a:pt x="1395500" y="710834"/>
                </a:lnTo>
                <a:lnTo>
                  <a:pt x="1461406" y="742281"/>
                </a:lnTo>
                <a:lnTo>
                  <a:pt x="1492854" y="676375"/>
                </a:lnTo>
                <a:lnTo>
                  <a:pt x="1426947" y="644927"/>
                </a:lnTo>
                <a:close/>
              </a:path>
              <a:path w="1492884" h="742314">
                <a:moveTo>
                  <a:pt x="1295133" y="582033"/>
                </a:moveTo>
                <a:lnTo>
                  <a:pt x="1263686" y="647940"/>
                </a:lnTo>
                <a:lnTo>
                  <a:pt x="1329593" y="679386"/>
                </a:lnTo>
                <a:lnTo>
                  <a:pt x="1361039" y="613479"/>
                </a:lnTo>
                <a:lnTo>
                  <a:pt x="1295133" y="582033"/>
                </a:lnTo>
                <a:close/>
              </a:path>
              <a:path w="1492884" h="742314">
                <a:moveTo>
                  <a:pt x="1163320" y="519137"/>
                </a:moveTo>
                <a:lnTo>
                  <a:pt x="1131872" y="585044"/>
                </a:lnTo>
                <a:lnTo>
                  <a:pt x="1197778" y="616492"/>
                </a:lnTo>
                <a:lnTo>
                  <a:pt x="1229226" y="550585"/>
                </a:lnTo>
                <a:lnTo>
                  <a:pt x="1163320" y="519137"/>
                </a:lnTo>
                <a:close/>
              </a:path>
              <a:path w="1492884" h="742314">
                <a:moveTo>
                  <a:pt x="1031506" y="456243"/>
                </a:moveTo>
                <a:lnTo>
                  <a:pt x="1000058" y="522150"/>
                </a:lnTo>
                <a:lnTo>
                  <a:pt x="1065965" y="553598"/>
                </a:lnTo>
                <a:lnTo>
                  <a:pt x="1097413" y="487690"/>
                </a:lnTo>
                <a:lnTo>
                  <a:pt x="1031506" y="456243"/>
                </a:lnTo>
                <a:close/>
              </a:path>
              <a:path w="1492884" h="742314">
                <a:moveTo>
                  <a:pt x="899692" y="393348"/>
                </a:moveTo>
                <a:lnTo>
                  <a:pt x="868244" y="459256"/>
                </a:lnTo>
                <a:lnTo>
                  <a:pt x="934152" y="490702"/>
                </a:lnTo>
                <a:lnTo>
                  <a:pt x="965598" y="424795"/>
                </a:lnTo>
                <a:lnTo>
                  <a:pt x="899692" y="393348"/>
                </a:lnTo>
                <a:close/>
              </a:path>
              <a:path w="1492884" h="742314">
                <a:moveTo>
                  <a:pt x="767878" y="330454"/>
                </a:moveTo>
                <a:lnTo>
                  <a:pt x="736431" y="396360"/>
                </a:lnTo>
                <a:lnTo>
                  <a:pt x="802337" y="427808"/>
                </a:lnTo>
                <a:lnTo>
                  <a:pt x="833785" y="361901"/>
                </a:lnTo>
                <a:lnTo>
                  <a:pt x="767878" y="330454"/>
                </a:lnTo>
                <a:close/>
              </a:path>
              <a:path w="1492884" h="742314">
                <a:moveTo>
                  <a:pt x="636064" y="267559"/>
                </a:moveTo>
                <a:lnTo>
                  <a:pt x="604617" y="333466"/>
                </a:lnTo>
                <a:lnTo>
                  <a:pt x="670524" y="364914"/>
                </a:lnTo>
                <a:lnTo>
                  <a:pt x="701972" y="299006"/>
                </a:lnTo>
                <a:lnTo>
                  <a:pt x="636064" y="267559"/>
                </a:lnTo>
                <a:close/>
              </a:path>
              <a:path w="1492884" h="742314">
                <a:moveTo>
                  <a:pt x="504250" y="204664"/>
                </a:moveTo>
                <a:lnTo>
                  <a:pt x="472803" y="270570"/>
                </a:lnTo>
                <a:lnTo>
                  <a:pt x="538711" y="302018"/>
                </a:lnTo>
                <a:lnTo>
                  <a:pt x="570157" y="236112"/>
                </a:lnTo>
                <a:lnTo>
                  <a:pt x="504250" y="204664"/>
                </a:lnTo>
                <a:close/>
              </a:path>
              <a:path w="1492884" h="742314">
                <a:moveTo>
                  <a:pt x="372437" y="141770"/>
                </a:moveTo>
                <a:lnTo>
                  <a:pt x="340989" y="207676"/>
                </a:lnTo>
                <a:lnTo>
                  <a:pt x="406896" y="239124"/>
                </a:lnTo>
                <a:lnTo>
                  <a:pt x="438344" y="173217"/>
                </a:lnTo>
                <a:lnTo>
                  <a:pt x="372437" y="141770"/>
                </a:lnTo>
                <a:close/>
              </a:path>
              <a:path w="1492884" h="742314">
                <a:moveTo>
                  <a:pt x="244891" y="0"/>
                </a:moveTo>
                <a:lnTo>
                  <a:pt x="0" y="4518"/>
                </a:lnTo>
                <a:lnTo>
                  <a:pt x="150549" y="197721"/>
                </a:lnTo>
                <a:lnTo>
                  <a:pt x="244891" y="0"/>
                </a:lnTo>
                <a:close/>
              </a:path>
              <a:path w="1492884" h="742314">
                <a:moveTo>
                  <a:pt x="240623" y="78874"/>
                </a:moveTo>
                <a:lnTo>
                  <a:pt x="209176" y="144782"/>
                </a:lnTo>
                <a:lnTo>
                  <a:pt x="275083" y="176229"/>
                </a:lnTo>
                <a:lnTo>
                  <a:pt x="306531" y="110322"/>
                </a:lnTo>
                <a:lnTo>
                  <a:pt x="240623" y="78874"/>
                </a:lnTo>
                <a:close/>
              </a:path>
            </a:pathLst>
          </a:custGeom>
          <a:solidFill>
            <a:srgbClr val="B9394D"/>
          </a:solidFill>
        </p:spPr>
        <p:txBody>
          <a:bodyPr wrap="square" lIns="0" tIns="0" rIns="0" bIns="0" rtlCol="0"/>
          <a:lstStyle/>
          <a:p>
            <a:endParaRPr/>
          </a:p>
        </p:txBody>
      </p:sp>
      <p:sp>
        <p:nvSpPr>
          <p:cNvPr id="23" name="object 23"/>
          <p:cNvSpPr txBox="1"/>
          <p:nvPr/>
        </p:nvSpPr>
        <p:spPr>
          <a:xfrm rot="1500000">
            <a:off x="9135174" y="3402951"/>
            <a:ext cx="1178861" cy="355600"/>
          </a:xfrm>
          <a:prstGeom prst="rect">
            <a:avLst/>
          </a:prstGeom>
        </p:spPr>
        <p:txBody>
          <a:bodyPr vert="horz" wrap="square" lIns="0" tIns="0" rIns="0" bIns="0" rtlCol="0">
            <a:spAutoFit/>
          </a:bodyPr>
          <a:lstStyle/>
          <a:p>
            <a:pPr>
              <a:lnSpc>
                <a:spcPts val="2800"/>
              </a:lnSpc>
            </a:pPr>
            <a:r>
              <a:rPr sz="2800" b="1" spc="-5" dirty="0">
                <a:solidFill>
                  <a:srgbClr val="B9394D"/>
                </a:solidFill>
                <a:latin typeface="Calibri"/>
                <a:cs typeface="Calibri"/>
              </a:rPr>
              <a:t>U</a:t>
            </a:r>
            <a:r>
              <a:rPr sz="2800" b="1" spc="-55" dirty="0">
                <a:solidFill>
                  <a:srgbClr val="B9394D"/>
                </a:solidFill>
                <a:latin typeface="Calibri"/>
                <a:cs typeface="Calibri"/>
              </a:rPr>
              <a:t>n</a:t>
            </a:r>
            <a:r>
              <a:rPr sz="2800" b="1" spc="-20" dirty="0">
                <a:solidFill>
                  <a:srgbClr val="B9394D"/>
                </a:solidFill>
                <a:latin typeface="Calibri"/>
                <a:cs typeface="Calibri"/>
              </a:rPr>
              <a:t>tr</a:t>
            </a:r>
            <a:r>
              <a:rPr sz="2800" b="1" spc="-5" dirty="0">
                <a:solidFill>
                  <a:srgbClr val="B9394D"/>
                </a:solidFill>
                <a:latin typeface="Calibri"/>
                <a:cs typeface="Calibri"/>
              </a:rPr>
              <a:t>u</a:t>
            </a:r>
            <a:r>
              <a:rPr sz="2800" b="1" spc="-60" dirty="0">
                <a:solidFill>
                  <a:srgbClr val="B9394D"/>
                </a:solidFill>
                <a:latin typeface="Calibri"/>
                <a:cs typeface="Calibri"/>
              </a:rPr>
              <a:t>s</a:t>
            </a:r>
            <a:r>
              <a:rPr sz="2800" b="1" dirty="0">
                <a:solidFill>
                  <a:srgbClr val="B9394D"/>
                </a:solidFill>
                <a:latin typeface="Calibri"/>
                <a:cs typeface="Calibri"/>
              </a:rPr>
              <a:t>t</a:t>
            </a:r>
            <a:endParaRPr sz="2800">
              <a:latin typeface="Calibri"/>
              <a:cs typeface="Calibri"/>
            </a:endParaRPr>
          </a:p>
        </p:txBody>
      </p:sp>
      <p:sp>
        <p:nvSpPr>
          <p:cNvPr id="24" name="object 24"/>
          <p:cNvSpPr/>
          <p:nvPr/>
        </p:nvSpPr>
        <p:spPr>
          <a:xfrm>
            <a:off x="360000" y="878042"/>
            <a:ext cx="875030" cy="875030"/>
          </a:xfrm>
          <a:custGeom>
            <a:avLst/>
            <a:gdLst/>
            <a:ahLst/>
            <a:cxnLst/>
            <a:rect l="l" t="t" r="r" b="b"/>
            <a:pathLst>
              <a:path w="875030" h="875030">
                <a:moveTo>
                  <a:pt x="0" y="0"/>
                </a:moveTo>
                <a:lnTo>
                  <a:pt x="874697" y="0"/>
                </a:lnTo>
                <a:lnTo>
                  <a:pt x="874697" y="874698"/>
                </a:lnTo>
                <a:lnTo>
                  <a:pt x="0" y="874698"/>
                </a:lnTo>
                <a:lnTo>
                  <a:pt x="0" y="0"/>
                </a:lnTo>
                <a:close/>
              </a:path>
            </a:pathLst>
          </a:custGeom>
          <a:solidFill>
            <a:srgbClr val="000000"/>
          </a:solidFill>
        </p:spPr>
        <p:txBody>
          <a:bodyPr wrap="square" lIns="0" tIns="0" rIns="0" bIns="0" rtlCol="0"/>
          <a:lstStyle/>
          <a:p>
            <a:endParaRPr/>
          </a:p>
        </p:txBody>
      </p:sp>
      <p:sp>
        <p:nvSpPr>
          <p:cNvPr id="25" name="object 25"/>
          <p:cNvSpPr/>
          <p:nvPr/>
        </p:nvSpPr>
        <p:spPr>
          <a:xfrm>
            <a:off x="509447" y="1028512"/>
            <a:ext cx="10401935" cy="574040"/>
          </a:xfrm>
          <a:custGeom>
            <a:avLst/>
            <a:gdLst/>
            <a:ahLst/>
            <a:cxnLst/>
            <a:rect l="l" t="t" r="r" b="b"/>
            <a:pathLst>
              <a:path w="10401935" h="574040">
                <a:moveTo>
                  <a:pt x="0" y="0"/>
                </a:moveTo>
                <a:lnTo>
                  <a:pt x="10401359" y="0"/>
                </a:lnTo>
                <a:lnTo>
                  <a:pt x="10401359" y="573760"/>
                </a:lnTo>
                <a:lnTo>
                  <a:pt x="0" y="573760"/>
                </a:lnTo>
                <a:lnTo>
                  <a:pt x="0" y="0"/>
                </a:lnTo>
                <a:close/>
              </a:path>
            </a:pathLst>
          </a:custGeom>
          <a:solidFill>
            <a:srgbClr val="FFFFFF"/>
          </a:solidFill>
        </p:spPr>
        <p:txBody>
          <a:bodyPr wrap="square" lIns="0" tIns="0" rIns="0" bIns="0" rtlCol="0"/>
          <a:lstStyle/>
          <a:p>
            <a:endParaRPr/>
          </a:p>
        </p:txBody>
      </p:sp>
      <p:sp>
        <p:nvSpPr>
          <p:cNvPr id="26" name="object 26"/>
          <p:cNvSpPr/>
          <p:nvPr/>
        </p:nvSpPr>
        <p:spPr>
          <a:xfrm>
            <a:off x="509447" y="1028512"/>
            <a:ext cx="10401935" cy="574040"/>
          </a:xfrm>
          <a:custGeom>
            <a:avLst/>
            <a:gdLst/>
            <a:ahLst/>
            <a:cxnLst/>
            <a:rect l="l" t="t" r="r" b="b"/>
            <a:pathLst>
              <a:path w="10401935" h="574040">
                <a:moveTo>
                  <a:pt x="0" y="0"/>
                </a:moveTo>
                <a:lnTo>
                  <a:pt x="10401360" y="0"/>
                </a:lnTo>
                <a:lnTo>
                  <a:pt x="10401360" y="573761"/>
                </a:lnTo>
                <a:lnTo>
                  <a:pt x="0" y="573761"/>
                </a:lnTo>
                <a:lnTo>
                  <a:pt x="0" y="0"/>
                </a:lnTo>
                <a:close/>
              </a:path>
            </a:pathLst>
          </a:custGeom>
          <a:ln w="12700">
            <a:solidFill>
              <a:srgbClr val="000000"/>
            </a:solidFill>
          </a:ln>
        </p:spPr>
        <p:txBody>
          <a:bodyPr wrap="square" lIns="0" tIns="0" rIns="0" bIns="0" rtlCol="0"/>
          <a:lstStyle/>
          <a:p>
            <a:endParaRPr/>
          </a:p>
        </p:txBody>
      </p:sp>
      <p:sp>
        <p:nvSpPr>
          <p:cNvPr id="27" name="object 27"/>
          <p:cNvSpPr txBox="1">
            <a:spLocks noGrp="1"/>
          </p:cNvSpPr>
          <p:nvPr>
            <p:ph type="body" idx="1"/>
          </p:nvPr>
        </p:nvSpPr>
        <p:spPr>
          <a:prstGeom prst="rect">
            <a:avLst/>
          </a:prstGeom>
        </p:spPr>
        <p:txBody>
          <a:bodyPr vert="horz" wrap="square" lIns="0" tIns="12700" rIns="0" bIns="0" rtlCol="0">
            <a:spAutoFit/>
          </a:bodyPr>
          <a:lstStyle/>
          <a:p>
            <a:pPr marL="233679">
              <a:lnSpc>
                <a:spcPct val="100000"/>
              </a:lnSpc>
              <a:spcBef>
                <a:spcPts val="100"/>
              </a:spcBef>
            </a:pPr>
            <a:r>
              <a:rPr dirty="0"/>
              <a:t>分散型台帳系の</a:t>
            </a:r>
            <a:r>
              <a:rPr spc="-35" dirty="0">
                <a:latin typeface="Calibri"/>
                <a:cs typeface="Calibri"/>
              </a:rPr>
              <a:t>P</a:t>
            </a:r>
            <a:r>
              <a:rPr dirty="0">
                <a:latin typeface="Calibri"/>
                <a:cs typeface="Calibri"/>
              </a:rPr>
              <a:t>o</a:t>
            </a:r>
            <a:r>
              <a:rPr spc="-5" dirty="0">
                <a:latin typeface="Calibri"/>
                <a:cs typeface="Calibri"/>
              </a:rPr>
              <a:t>C</a:t>
            </a:r>
            <a:r>
              <a:rPr dirty="0"/>
              <a:t>プロジェクトのほとんどが記帳されるデータの信頼性が課題</a:t>
            </a:r>
          </a:p>
          <a:p>
            <a:pPr>
              <a:lnSpc>
                <a:spcPct val="100000"/>
              </a:lnSpc>
              <a:spcBef>
                <a:spcPts val="35"/>
              </a:spcBef>
            </a:pPr>
            <a:endParaRPr sz="2400">
              <a:latin typeface="Times New Roman"/>
              <a:cs typeface="Times New Roman"/>
            </a:endParaRPr>
          </a:p>
          <a:p>
            <a:pPr marL="298450" marR="7241540" indent="-285750" algn="just">
              <a:lnSpc>
                <a:spcPct val="148100"/>
              </a:lnSpc>
              <a:buFont typeface="Arial"/>
              <a:buChar char="•"/>
              <a:tabLst>
                <a:tab pos="298450" algn="l"/>
              </a:tabLst>
            </a:pPr>
            <a:r>
              <a:rPr sz="1600" b="0" dirty="0">
                <a:latin typeface="Yu Gothic"/>
                <a:cs typeface="Yu Gothic"/>
              </a:rPr>
              <a:t>⼈や⼈の操作に依存した記帳 データはミスや不正の観点か ら信頼性が低い</a:t>
            </a:r>
            <a:endParaRPr sz="1600">
              <a:latin typeface="Yu Gothic"/>
              <a:cs typeface="Yu Gothic"/>
            </a:endParaRPr>
          </a:p>
          <a:p>
            <a:pPr>
              <a:lnSpc>
                <a:spcPct val="100000"/>
              </a:lnSpc>
              <a:buFont typeface="Arial"/>
              <a:buChar char="•"/>
            </a:pPr>
            <a:endParaRPr sz="1700">
              <a:latin typeface="Times New Roman"/>
              <a:cs typeface="Times New Roman"/>
            </a:endParaRPr>
          </a:p>
          <a:p>
            <a:pPr marL="298450" marR="7241540" indent="-285750">
              <a:lnSpc>
                <a:spcPct val="149200"/>
              </a:lnSpc>
              <a:spcBef>
                <a:spcPts val="990"/>
              </a:spcBef>
              <a:buFont typeface="Arial"/>
              <a:buChar char="•"/>
              <a:tabLst>
                <a:tab pos="297815" algn="l"/>
                <a:tab pos="298450" algn="l"/>
              </a:tabLst>
            </a:pPr>
            <a:r>
              <a:rPr sz="1600" b="0" dirty="0">
                <a:latin typeface="Yu Gothic"/>
                <a:cs typeface="Yu Gothic"/>
              </a:rPr>
              <a:t>特定の⼈や組織の管理下にあ るシステムから記帳される データはミスや不正の観点か ら信頼性が低い</a:t>
            </a:r>
            <a:endParaRPr sz="1600">
              <a:latin typeface="Yu Gothic"/>
              <a:cs typeface="Yu Gothic"/>
            </a:endParaRPr>
          </a:p>
        </p:txBody>
      </p:sp>
      <p:sp>
        <p:nvSpPr>
          <p:cNvPr id="28" name="object 28"/>
          <p:cNvSpPr txBox="1">
            <a:spLocks noGrp="1"/>
          </p:cNvSpPr>
          <p:nvPr>
            <p:ph type="ftr" sz="quarter" idx="5"/>
          </p:nvPr>
        </p:nvSpPr>
        <p:spPr>
          <a:prstGeom prst="rect">
            <a:avLst/>
          </a:prstGeom>
        </p:spPr>
        <p:txBody>
          <a:bodyPr vert="horz" wrap="square" lIns="0" tIns="7620" rIns="0" bIns="0" rtlCol="0">
            <a:spAutoFit/>
          </a:bodyPr>
          <a:lstStyle/>
          <a:p>
            <a:pPr marL="12700">
              <a:lnSpc>
                <a:spcPct val="100000"/>
              </a:lnSpc>
              <a:spcBef>
                <a:spcPts val="60"/>
              </a:spcBef>
            </a:pPr>
            <a:r>
              <a:rPr dirty="0"/>
              <a:t>@ Uhuru</a:t>
            </a:r>
            <a:r>
              <a:rPr spc="-65" dirty="0"/>
              <a:t> </a:t>
            </a:r>
            <a:r>
              <a:rPr spc="-5" dirty="0"/>
              <a:t>Corporation</a:t>
            </a:r>
          </a:p>
        </p:txBody>
      </p:sp>
      <p:sp>
        <p:nvSpPr>
          <p:cNvPr id="29" name="object 29"/>
          <p:cNvSpPr txBox="1">
            <a:spLocks noGrp="1"/>
          </p:cNvSpPr>
          <p:nvPr>
            <p:ph type="sldNum" sz="quarter" idx="7"/>
          </p:nvPr>
        </p:nvSpPr>
        <p:spPr>
          <a:prstGeom prst="rect">
            <a:avLst/>
          </a:prstGeom>
        </p:spPr>
        <p:txBody>
          <a:bodyPr vert="horz" wrap="square" lIns="0" tIns="7620" rIns="0" bIns="0" rtlCol="0">
            <a:spAutoFit/>
          </a:bodyPr>
          <a:lstStyle/>
          <a:p>
            <a:pPr marL="25400">
              <a:lnSpc>
                <a:spcPct val="100000"/>
              </a:lnSpc>
              <a:spcBef>
                <a:spcPts val="60"/>
              </a:spcBef>
            </a:pPr>
            <a:fld id="{81D60167-4931-47E6-BA6A-407CBD079E47}" type="slidenum">
              <a:rPr dirty="0"/>
              <a:t>7</a:t>
            </a:fld>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8739" y="279907"/>
            <a:ext cx="3484879" cy="391160"/>
          </a:xfrm>
          <a:prstGeom prst="rect">
            <a:avLst/>
          </a:prstGeom>
        </p:spPr>
        <p:txBody>
          <a:bodyPr vert="horz" wrap="square" lIns="0" tIns="12700" rIns="0" bIns="0" rtlCol="0">
            <a:spAutoFit/>
          </a:bodyPr>
          <a:lstStyle/>
          <a:p>
            <a:pPr marL="12700">
              <a:lnSpc>
                <a:spcPct val="100000"/>
              </a:lnSpc>
              <a:spcBef>
                <a:spcPts val="100"/>
              </a:spcBef>
            </a:pPr>
            <a:r>
              <a:rPr spc="-5" dirty="0"/>
              <a:t>IoT</a:t>
            </a:r>
            <a:r>
              <a:rPr sz="3525" spc="75" baseline="1182" dirty="0">
                <a:latin typeface="MS Gothic"/>
                <a:cs typeface="MS Gothic"/>
              </a:rPr>
              <a:t>デバイスの継続的監査</a:t>
            </a:r>
            <a:endParaRPr sz="3525" baseline="1182">
              <a:latin typeface="MS Gothic"/>
              <a:cs typeface="MS Gothic"/>
            </a:endParaRPr>
          </a:p>
        </p:txBody>
      </p:sp>
      <p:sp>
        <p:nvSpPr>
          <p:cNvPr id="3" name="object 3"/>
          <p:cNvSpPr txBox="1"/>
          <p:nvPr/>
        </p:nvSpPr>
        <p:spPr>
          <a:xfrm>
            <a:off x="438739" y="1804924"/>
            <a:ext cx="2952750" cy="1104900"/>
          </a:xfrm>
          <a:prstGeom prst="rect">
            <a:avLst/>
          </a:prstGeom>
        </p:spPr>
        <p:txBody>
          <a:bodyPr vert="horz" wrap="square" lIns="0" tIns="8255" rIns="0" bIns="0" rtlCol="0">
            <a:spAutoFit/>
          </a:bodyPr>
          <a:lstStyle/>
          <a:p>
            <a:pPr marL="298450" marR="5080" indent="-285750" algn="just">
              <a:lnSpc>
                <a:spcPct val="148100"/>
              </a:lnSpc>
              <a:spcBef>
                <a:spcPts val="65"/>
              </a:spcBef>
              <a:buFont typeface="Arial"/>
              <a:buChar char="•"/>
              <a:tabLst>
                <a:tab pos="298450" algn="l"/>
              </a:tabLst>
            </a:pPr>
            <a:r>
              <a:rPr sz="1600" dirty="0">
                <a:latin typeface="Yu Gothic"/>
                <a:cs typeface="Yu Gothic"/>
              </a:rPr>
              <a:t>⼈や⼈の操作に依存した記帳 データはミスや不正の観点か ら信頼性が低い</a:t>
            </a:r>
            <a:endParaRPr sz="1600">
              <a:latin typeface="Yu Gothic"/>
              <a:cs typeface="Yu Gothic"/>
            </a:endParaRPr>
          </a:p>
        </p:txBody>
      </p:sp>
      <p:sp>
        <p:nvSpPr>
          <p:cNvPr id="4" name="object 4"/>
          <p:cNvSpPr txBox="1"/>
          <p:nvPr/>
        </p:nvSpPr>
        <p:spPr>
          <a:xfrm>
            <a:off x="438739" y="3252723"/>
            <a:ext cx="2952750" cy="1485900"/>
          </a:xfrm>
          <a:prstGeom prst="rect">
            <a:avLst/>
          </a:prstGeom>
        </p:spPr>
        <p:txBody>
          <a:bodyPr vert="horz" wrap="square" lIns="0" tIns="17780" rIns="0" bIns="0" rtlCol="0">
            <a:spAutoFit/>
          </a:bodyPr>
          <a:lstStyle/>
          <a:p>
            <a:pPr marL="298450" marR="5080" indent="-285750">
              <a:lnSpc>
                <a:spcPct val="149200"/>
              </a:lnSpc>
              <a:spcBef>
                <a:spcPts val="140"/>
              </a:spcBef>
              <a:buFont typeface="Arial"/>
              <a:buChar char="•"/>
              <a:tabLst>
                <a:tab pos="297815" algn="l"/>
                <a:tab pos="298450" algn="l"/>
              </a:tabLst>
            </a:pPr>
            <a:r>
              <a:rPr sz="1600" dirty="0">
                <a:latin typeface="Yu Gothic"/>
                <a:cs typeface="Yu Gothic"/>
              </a:rPr>
              <a:t>特定の⼈や組織の管理下にあ るシステムから記帳される データはミスや不正の観点か ら信頼性が低い</a:t>
            </a:r>
            <a:endParaRPr sz="1600">
              <a:latin typeface="Yu Gothic"/>
              <a:cs typeface="Yu Gothic"/>
            </a:endParaRPr>
          </a:p>
        </p:txBody>
      </p:sp>
      <p:sp>
        <p:nvSpPr>
          <p:cNvPr id="5" name="object 5"/>
          <p:cNvSpPr txBox="1"/>
          <p:nvPr/>
        </p:nvSpPr>
        <p:spPr>
          <a:xfrm>
            <a:off x="438739" y="5206491"/>
            <a:ext cx="2952750" cy="269240"/>
          </a:xfrm>
          <a:prstGeom prst="rect">
            <a:avLst/>
          </a:prstGeom>
        </p:spPr>
        <p:txBody>
          <a:bodyPr vert="horz" wrap="square" lIns="0" tIns="12700" rIns="0" bIns="0" rtlCol="0">
            <a:spAutoFit/>
          </a:bodyPr>
          <a:lstStyle/>
          <a:p>
            <a:pPr marL="298450" indent="-285750">
              <a:lnSpc>
                <a:spcPct val="100000"/>
              </a:lnSpc>
              <a:spcBef>
                <a:spcPts val="100"/>
              </a:spcBef>
              <a:buFont typeface="Arial"/>
              <a:buChar char="•"/>
              <a:tabLst>
                <a:tab pos="297815" algn="l"/>
                <a:tab pos="298450" algn="l"/>
              </a:tabLst>
            </a:pPr>
            <a:r>
              <a:rPr sz="1600" dirty="0">
                <a:latin typeface="Yu Gothic"/>
                <a:cs typeface="Yu Gothic"/>
              </a:rPr>
              <a:t>正常な状態かどうかわからな</a:t>
            </a:r>
            <a:endParaRPr sz="1600">
              <a:latin typeface="Yu Gothic"/>
              <a:cs typeface="Yu Gothic"/>
            </a:endParaRPr>
          </a:p>
        </p:txBody>
      </p:sp>
      <p:sp>
        <p:nvSpPr>
          <p:cNvPr id="6" name="object 6"/>
          <p:cNvSpPr txBox="1"/>
          <p:nvPr/>
        </p:nvSpPr>
        <p:spPr>
          <a:xfrm>
            <a:off x="724489" y="5462523"/>
            <a:ext cx="2667000" cy="739140"/>
          </a:xfrm>
          <a:prstGeom prst="rect">
            <a:avLst/>
          </a:prstGeom>
        </p:spPr>
        <p:txBody>
          <a:bodyPr vert="horz" wrap="square" lIns="0" tIns="12700" rIns="0" bIns="0" rtlCol="0">
            <a:spAutoFit/>
          </a:bodyPr>
          <a:lstStyle/>
          <a:p>
            <a:pPr marL="12700" marR="5080">
              <a:lnSpc>
                <a:spcPct val="146300"/>
              </a:lnSpc>
              <a:spcBef>
                <a:spcPts val="100"/>
              </a:spcBef>
            </a:pPr>
            <a:r>
              <a:rPr sz="1600" dirty="0">
                <a:latin typeface="Yu Gothic"/>
                <a:cs typeface="Yu Gothic"/>
              </a:rPr>
              <a:t>いデバイスからの記帳データ は信頼性が低い</a:t>
            </a:r>
            <a:endParaRPr sz="1600">
              <a:latin typeface="Yu Gothic"/>
              <a:cs typeface="Yu Gothic"/>
            </a:endParaRPr>
          </a:p>
        </p:txBody>
      </p:sp>
      <p:sp>
        <p:nvSpPr>
          <p:cNvPr id="7" name="object 7"/>
          <p:cNvSpPr/>
          <p:nvPr/>
        </p:nvSpPr>
        <p:spPr>
          <a:xfrm>
            <a:off x="3810642" y="6014551"/>
            <a:ext cx="2372995" cy="0"/>
          </a:xfrm>
          <a:custGeom>
            <a:avLst/>
            <a:gdLst/>
            <a:ahLst/>
            <a:cxnLst/>
            <a:rect l="l" t="t" r="r" b="b"/>
            <a:pathLst>
              <a:path w="2372995">
                <a:moveTo>
                  <a:pt x="0" y="0"/>
                </a:moveTo>
                <a:lnTo>
                  <a:pt x="2372426" y="1"/>
                </a:lnTo>
              </a:path>
            </a:pathLst>
          </a:custGeom>
          <a:ln w="6350">
            <a:solidFill>
              <a:srgbClr val="BFBFBF"/>
            </a:solidFill>
          </a:ln>
        </p:spPr>
        <p:txBody>
          <a:bodyPr wrap="square" lIns="0" tIns="0" rIns="0" bIns="0" rtlCol="0"/>
          <a:lstStyle/>
          <a:p>
            <a:endParaRPr/>
          </a:p>
        </p:txBody>
      </p:sp>
      <p:sp>
        <p:nvSpPr>
          <p:cNvPr id="8" name="object 8"/>
          <p:cNvSpPr/>
          <p:nvPr/>
        </p:nvSpPr>
        <p:spPr>
          <a:xfrm>
            <a:off x="6263640" y="5373623"/>
            <a:ext cx="3608832" cy="719328"/>
          </a:xfrm>
          <a:prstGeom prst="rect">
            <a:avLst/>
          </a:prstGeom>
          <a:blipFill>
            <a:blip r:embed="rId2" cstate="print"/>
            <a:stretch>
              <a:fillRect/>
            </a:stretch>
          </a:blipFill>
        </p:spPr>
        <p:txBody>
          <a:bodyPr wrap="square" lIns="0" tIns="0" rIns="0" bIns="0" rtlCol="0"/>
          <a:lstStyle/>
          <a:p>
            <a:endParaRPr/>
          </a:p>
        </p:txBody>
      </p:sp>
      <p:sp>
        <p:nvSpPr>
          <p:cNvPr id="9" name="object 9"/>
          <p:cNvSpPr/>
          <p:nvPr/>
        </p:nvSpPr>
        <p:spPr>
          <a:xfrm>
            <a:off x="6288554" y="5400348"/>
            <a:ext cx="3504565" cy="614680"/>
          </a:xfrm>
          <a:custGeom>
            <a:avLst/>
            <a:gdLst/>
            <a:ahLst/>
            <a:cxnLst/>
            <a:rect l="l" t="t" r="r" b="b"/>
            <a:pathLst>
              <a:path w="3504565" h="614679">
                <a:moveTo>
                  <a:pt x="3504373" y="0"/>
                </a:moveTo>
                <a:lnTo>
                  <a:pt x="428381" y="0"/>
                </a:lnTo>
                <a:lnTo>
                  <a:pt x="0" y="614203"/>
                </a:lnTo>
                <a:lnTo>
                  <a:pt x="3075992" y="614203"/>
                </a:lnTo>
                <a:lnTo>
                  <a:pt x="3504373" y="0"/>
                </a:lnTo>
                <a:close/>
              </a:path>
            </a:pathLst>
          </a:custGeom>
          <a:solidFill>
            <a:srgbClr val="C1D38A"/>
          </a:solidFill>
        </p:spPr>
        <p:txBody>
          <a:bodyPr wrap="square" lIns="0" tIns="0" rIns="0" bIns="0" rtlCol="0"/>
          <a:lstStyle/>
          <a:p>
            <a:endParaRPr/>
          </a:p>
        </p:txBody>
      </p:sp>
      <p:sp>
        <p:nvSpPr>
          <p:cNvPr id="10" name="object 10"/>
          <p:cNvSpPr/>
          <p:nvPr/>
        </p:nvSpPr>
        <p:spPr>
          <a:xfrm>
            <a:off x="3810642" y="5132212"/>
            <a:ext cx="2372995" cy="0"/>
          </a:xfrm>
          <a:custGeom>
            <a:avLst/>
            <a:gdLst/>
            <a:ahLst/>
            <a:cxnLst/>
            <a:rect l="l" t="t" r="r" b="b"/>
            <a:pathLst>
              <a:path w="2372995">
                <a:moveTo>
                  <a:pt x="0" y="0"/>
                </a:moveTo>
                <a:lnTo>
                  <a:pt x="2372426" y="1"/>
                </a:lnTo>
              </a:path>
            </a:pathLst>
          </a:custGeom>
          <a:ln w="6350">
            <a:solidFill>
              <a:srgbClr val="BFBFBF"/>
            </a:solidFill>
          </a:ln>
        </p:spPr>
        <p:txBody>
          <a:bodyPr wrap="square" lIns="0" tIns="0" rIns="0" bIns="0" rtlCol="0"/>
          <a:lstStyle/>
          <a:p>
            <a:endParaRPr/>
          </a:p>
        </p:txBody>
      </p:sp>
      <p:sp>
        <p:nvSpPr>
          <p:cNvPr id="11" name="object 11"/>
          <p:cNvSpPr txBox="1"/>
          <p:nvPr/>
        </p:nvSpPr>
        <p:spPr>
          <a:xfrm>
            <a:off x="3889382" y="5751067"/>
            <a:ext cx="1522095" cy="208279"/>
          </a:xfrm>
          <a:prstGeom prst="rect">
            <a:avLst/>
          </a:prstGeom>
        </p:spPr>
        <p:txBody>
          <a:bodyPr vert="horz" wrap="square" lIns="0" tIns="12700" rIns="0" bIns="0" rtlCol="0">
            <a:spAutoFit/>
          </a:bodyPr>
          <a:lstStyle/>
          <a:p>
            <a:pPr marL="12700">
              <a:lnSpc>
                <a:spcPct val="100000"/>
              </a:lnSpc>
              <a:spcBef>
                <a:spcPts val="100"/>
              </a:spcBef>
            </a:pPr>
            <a:r>
              <a:rPr sz="1200" spc="-5" dirty="0">
                <a:solidFill>
                  <a:srgbClr val="404040"/>
                </a:solidFill>
                <a:latin typeface="Calibri"/>
                <a:cs typeface="Calibri"/>
              </a:rPr>
              <a:t>Things, Devices,</a:t>
            </a:r>
            <a:r>
              <a:rPr sz="1200" spc="-20" dirty="0">
                <a:solidFill>
                  <a:srgbClr val="404040"/>
                </a:solidFill>
                <a:latin typeface="Calibri"/>
                <a:cs typeface="Calibri"/>
              </a:rPr>
              <a:t> </a:t>
            </a:r>
            <a:r>
              <a:rPr sz="1200" spc="-10" dirty="0">
                <a:solidFill>
                  <a:srgbClr val="404040"/>
                </a:solidFill>
                <a:latin typeface="Calibri"/>
                <a:cs typeface="Calibri"/>
              </a:rPr>
              <a:t>Sensors</a:t>
            </a:r>
            <a:endParaRPr sz="1200">
              <a:latin typeface="Calibri"/>
              <a:cs typeface="Calibri"/>
            </a:endParaRPr>
          </a:p>
        </p:txBody>
      </p:sp>
      <p:sp>
        <p:nvSpPr>
          <p:cNvPr id="12" name="object 12"/>
          <p:cNvSpPr txBox="1"/>
          <p:nvPr/>
        </p:nvSpPr>
        <p:spPr>
          <a:xfrm>
            <a:off x="3889382" y="4669028"/>
            <a:ext cx="1393825" cy="397510"/>
          </a:xfrm>
          <a:prstGeom prst="rect">
            <a:avLst/>
          </a:prstGeom>
        </p:spPr>
        <p:txBody>
          <a:bodyPr vert="horz" wrap="square" lIns="0" tIns="6350" rIns="0" bIns="0" rtlCol="0">
            <a:spAutoFit/>
          </a:bodyPr>
          <a:lstStyle/>
          <a:p>
            <a:pPr marL="12700" marR="5080">
              <a:lnSpc>
                <a:spcPct val="103299"/>
              </a:lnSpc>
              <a:spcBef>
                <a:spcPts val="50"/>
              </a:spcBef>
            </a:pPr>
            <a:r>
              <a:rPr sz="1200" spc="-10" dirty="0">
                <a:solidFill>
                  <a:srgbClr val="404040"/>
                </a:solidFill>
                <a:latin typeface="Calibri"/>
                <a:cs typeface="Calibri"/>
              </a:rPr>
              <a:t>Data </a:t>
            </a:r>
            <a:r>
              <a:rPr sz="1200" spc="-5" dirty="0">
                <a:solidFill>
                  <a:srgbClr val="404040"/>
                </a:solidFill>
                <a:latin typeface="Calibri"/>
                <a:cs typeface="Calibri"/>
              </a:rPr>
              <a:t>Element</a:t>
            </a:r>
            <a:r>
              <a:rPr sz="1200" spc="-50" dirty="0">
                <a:solidFill>
                  <a:srgbClr val="404040"/>
                </a:solidFill>
                <a:latin typeface="Calibri"/>
                <a:cs typeface="Calibri"/>
              </a:rPr>
              <a:t> </a:t>
            </a:r>
            <a:r>
              <a:rPr sz="1200" spc="-5" dirty="0">
                <a:solidFill>
                  <a:srgbClr val="404040"/>
                </a:solidFill>
                <a:latin typeface="Calibri"/>
                <a:cs typeface="Calibri"/>
              </a:rPr>
              <a:t>Analysis  And</a:t>
            </a:r>
            <a:r>
              <a:rPr sz="1200" spc="-20" dirty="0">
                <a:solidFill>
                  <a:srgbClr val="404040"/>
                </a:solidFill>
                <a:latin typeface="Calibri"/>
                <a:cs typeface="Calibri"/>
              </a:rPr>
              <a:t> </a:t>
            </a:r>
            <a:r>
              <a:rPr sz="1200" spc="-15" dirty="0">
                <a:solidFill>
                  <a:srgbClr val="404040"/>
                </a:solidFill>
                <a:latin typeface="Calibri"/>
                <a:cs typeface="Calibri"/>
              </a:rPr>
              <a:t>Transformation</a:t>
            </a:r>
            <a:endParaRPr sz="1200">
              <a:latin typeface="Calibri"/>
              <a:cs typeface="Calibri"/>
            </a:endParaRPr>
          </a:p>
        </p:txBody>
      </p:sp>
      <p:sp>
        <p:nvSpPr>
          <p:cNvPr id="13" name="object 13"/>
          <p:cNvSpPr/>
          <p:nvPr/>
        </p:nvSpPr>
        <p:spPr>
          <a:xfrm>
            <a:off x="6263640" y="4495800"/>
            <a:ext cx="3608832" cy="719327"/>
          </a:xfrm>
          <a:prstGeom prst="rect">
            <a:avLst/>
          </a:prstGeom>
          <a:blipFill>
            <a:blip r:embed="rId3" cstate="print"/>
            <a:stretch>
              <a:fillRect/>
            </a:stretch>
          </a:blipFill>
        </p:spPr>
        <p:txBody>
          <a:bodyPr wrap="square" lIns="0" tIns="0" rIns="0" bIns="0" rtlCol="0"/>
          <a:lstStyle/>
          <a:p>
            <a:endParaRPr/>
          </a:p>
        </p:txBody>
      </p:sp>
      <p:sp>
        <p:nvSpPr>
          <p:cNvPr id="14" name="object 14"/>
          <p:cNvSpPr/>
          <p:nvPr/>
        </p:nvSpPr>
        <p:spPr>
          <a:xfrm>
            <a:off x="6288554" y="4522115"/>
            <a:ext cx="3504565" cy="614680"/>
          </a:xfrm>
          <a:custGeom>
            <a:avLst/>
            <a:gdLst/>
            <a:ahLst/>
            <a:cxnLst/>
            <a:rect l="l" t="t" r="r" b="b"/>
            <a:pathLst>
              <a:path w="3504565" h="614679">
                <a:moveTo>
                  <a:pt x="3504373" y="0"/>
                </a:moveTo>
                <a:lnTo>
                  <a:pt x="428381" y="0"/>
                </a:lnTo>
                <a:lnTo>
                  <a:pt x="0" y="614203"/>
                </a:lnTo>
                <a:lnTo>
                  <a:pt x="3075992" y="614203"/>
                </a:lnTo>
                <a:lnTo>
                  <a:pt x="3504373" y="0"/>
                </a:lnTo>
                <a:close/>
              </a:path>
            </a:pathLst>
          </a:custGeom>
          <a:solidFill>
            <a:srgbClr val="E2CE9B"/>
          </a:solidFill>
        </p:spPr>
        <p:txBody>
          <a:bodyPr wrap="square" lIns="0" tIns="0" rIns="0" bIns="0" rtlCol="0"/>
          <a:lstStyle/>
          <a:p>
            <a:endParaRPr/>
          </a:p>
        </p:txBody>
      </p:sp>
      <p:sp>
        <p:nvSpPr>
          <p:cNvPr id="15" name="object 15"/>
          <p:cNvSpPr txBox="1"/>
          <p:nvPr/>
        </p:nvSpPr>
        <p:spPr>
          <a:xfrm>
            <a:off x="6548898" y="5737860"/>
            <a:ext cx="384810" cy="238760"/>
          </a:xfrm>
          <a:prstGeom prst="rect">
            <a:avLst/>
          </a:prstGeom>
        </p:spPr>
        <p:txBody>
          <a:bodyPr vert="horz" wrap="square" lIns="0" tIns="12700" rIns="0" bIns="0" rtlCol="0">
            <a:spAutoFit/>
          </a:bodyPr>
          <a:lstStyle/>
          <a:p>
            <a:pPr marL="12700">
              <a:lnSpc>
                <a:spcPct val="100000"/>
              </a:lnSpc>
              <a:spcBef>
                <a:spcPts val="100"/>
              </a:spcBef>
            </a:pPr>
            <a:r>
              <a:rPr sz="1400" b="1" i="1" spc="-20" dirty="0">
                <a:latin typeface="Calibri"/>
                <a:cs typeface="Calibri"/>
              </a:rPr>
              <a:t>E</a:t>
            </a:r>
            <a:r>
              <a:rPr sz="1400" b="1" i="1" spc="-5" dirty="0">
                <a:latin typeface="Calibri"/>
                <a:cs typeface="Calibri"/>
              </a:rPr>
              <a:t>dg</a:t>
            </a:r>
            <a:r>
              <a:rPr sz="1400" b="1" i="1" dirty="0">
                <a:latin typeface="Calibri"/>
                <a:cs typeface="Calibri"/>
              </a:rPr>
              <a:t>e</a:t>
            </a:r>
            <a:endParaRPr sz="1400">
              <a:latin typeface="Calibri"/>
              <a:cs typeface="Calibri"/>
            </a:endParaRPr>
          </a:p>
        </p:txBody>
      </p:sp>
      <p:sp>
        <p:nvSpPr>
          <p:cNvPr id="16" name="object 16"/>
          <p:cNvSpPr txBox="1"/>
          <p:nvPr/>
        </p:nvSpPr>
        <p:spPr>
          <a:xfrm>
            <a:off x="6548898" y="4872228"/>
            <a:ext cx="687070" cy="238760"/>
          </a:xfrm>
          <a:prstGeom prst="rect">
            <a:avLst/>
          </a:prstGeom>
        </p:spPr>
        <p:txBody>
          <a:bodyPr vert="horz" wrap="square" lIns="0" tIns="12700" rIns="0" bIns="0" rtlCol="0">
            <a:spAutoFit/>
          </a:bodyPr>
          <a:lstStyle/>
          <a:p>
            <a:pPr marL="12700">
              <a:lnSpc>
                <a:spcPct val="100000"/>
              </a:lnSpc>
              <a:spcBef>
                <a:spcPts val="100"/>
              </a:spcBef>
            </a:pPr>
            <a:r>
              <a:rPr sz="1400" b="1" i="1" spc="-5" dirty="0">
                <a:latin typeface="Calibri"/>
                <a:cs typeface="Calibri"/>
              </a:rPr>
              <a:t>Ga</a:t>
            </a:r>
            <a:r>
              <a:rPr sz="1400" b="1" i="1" spc="-15" dirty="0">
                <a:latin typeface="Calibri"/>
                <a:cs typeface="Calibri"/>
              </a:rPr>
              <a:t>te</a:t>
            </a:r>
            <a:r>
              <a:rPr sz="1400" b="1" i="1" spc="-10" dirty="0">
                <a:latin typeface="Calibri"/>
                <a:cs typeface="Calibri"/>
              </a:rPr>
              <a:t>w</a:t>
            </a:r>
            <a:r>
              <a:rPr sz="1400" b="1" i="1" spc="-5" dirty="0">
                <a:latin typeface="Calibri"/>
                <a:cs typeface="Calibri"/>
              </a:rPr>
              <a:t>a</a:t>
            </a:r>
            <a:r>
              <a:rPr sz="1400" b="1" i="1" dirty="0">
                <a:latin typeface="Calibri"/>
                <a:cs typeface="Calibri"/>
              </a:rPr>
              <a:t>y</a:t>
            </a:r>
            <a:endParaRPr sz="1400">
              <a:latin typeface="Calibri"/>
              <a:cs typeface="Calibri"/>
            </a:endParaRPr>
          </a:p>
        </p:txBody>
      </p:sp>
      <p:sp>
        <p:nvSpPr>
          <p:cNvPr id="17" name="object 17"/>
          <p:cNvSpPr/>
          <p:nvPr/>
        </p:nvSpPr>
        <p:spPr>
          <a:xfrm>
            <a:off x="7585936" y="5181630"/>
            <a:ext cx="219075" cy="582930"/>
          </a:xfrm>
          <a:custGeom>
            <a:avLst/>
            <a:gdLst/>
            <a:ahLst/>
            <a:cxnLst/>
            <a:rect l="l" t="t" r="r" b="b"/>
            <a:pathLst>
              <a:path w="219075" h="582929">
                <a:moveTo>
                  <a:pt x="73025" y="509475"/>
                </a:moveTo>
                <a:lnTo>
                  <a:pt x="73025" y="582500"/>
                </a:lnTo>
                <a:lnTo>
                  <a:pt x="146050" y="582500"/>
                </a:lnTo>
                <a:lnTo>
                  <a:pt x="146050" y="509475"/>
                </a:lnTo>
                <a:lnTo>
                  <a:pt x="73025" y="509475"/>
                </a:lnTo>
                <a:close/>
              </a:path>
              <a:path w="219075" h="582929">
                <a:moveTo>
                  <a:pt x="146050" y="363425"/>
                </a:moveTo>
                <a:lnTo>
                  <a:pt x="73025" y="363425"/>
                </a:lnTo>
                <a:lnTo>
                  <a:pt x="73025" y="436450"/>
                </a:lnTo>
                <a:lnTo>
                  <a:pt x="146050" y="436450"/>
                </a:lnTo>
                <a:lnTo>
                  <a:pt x="146050" y="363425"/>
                </a:lnTo>
                <a:close/>
              </a:path>
              <a:path w="219075" h="582929">
                <a:moveTo>
                  <a:pt x="73025" y="219074"/>
                </a:moveTo>
                <a:lnTo>
                  <a:pt x="73025" y="290400"/>
                </a:lnTo>
                <a:lnTo>
                  <a:pt x="146050" y="290400"/>
                </a:lnTo>
                <a:lnTo>
                  <a:pt x="146050" y="219074"/>
                </a:lnTo>
                <a:lnTo>
                  <a:pt x="73025" y="219074"/>
                </a:lnTo>
                <a:close/>
              </a:path>
              <a:path w="219075" h="582929">
                <a:moveTo>
                  <a:pt x="218225" y="217375"/>
                </a:moveTo>
                <a:lnTo>
                  <a:pt x="146050" y="217375"/>
                </a:lnTo>
                <a:lnTo>
                  <a:pt x="146050" y="219074"/>
                </a:lnTo>
                <a:lnTo>
                  <a:pt x="219075" y="219075"/>
                </a:lnTo>
                <a:lnTo>
                  <a:pt x="218225" y="217375"/>
                </a:lnTo>
                <a:close/>
              </a:path>
              <a:path w="219075" h="582929">
                <a:moveTo>
                  <a:pt x="146050" y="217375"/>
                </a:moveTo>
                <a:lnTo>
                  <a:pt x="73025" y="217375"/>
                </a:lnTo>
                <a:lnTo>
                  <a:pt x="73025" y="219074"/>
                </a:lnTo>
                <a:lnTo>
                  <a:pt x="146050" y="219074"/>
                </a:lnTo>
                <a:lnTo>
                  <a:pt x="146050" y="217375"/>
                </a:lnTo>
                <a:close/>
              </a:path>
              <a:path w="219075" h="582929">
                <a:moveTo>
                  <a:pt x="109538" y="0"/>
                </a:moveTo>
                <a:lnTo>
                  <a:pt x="0" y="219073"/>
                </a:lnTo>
                <a:lnTo>
                  <a:pt x="73025" y="219074"/>
                </a:lnTo>
                <a:lnTo>
                  <a:pt x="73025" y="217375"/>
                </a:lnTo>
                <a:lnTo>
                  <a:pt x="218225" y="217375"/>
                </a:lnTo>
                <a:lnTo>
                  <a:pt x="109538" y="0"/>
                </a:lnTo>
                <a:close/>
              </a:path>
            </a:pathLst>
          </a:custGeom>
          <a:solidFill>
            <a:srgbClr val="000000"/>
          </a:solidFill>
        </p:spPr>
        <p:txBody>
          <a:bodyPr wrap="square" lIns="0" tIns="0" rIns="0" bIns="0" rtlCol="0"/>
          <a:lstStyle/>
          <a:p>
            <a:endParaRPr/>
          </a:p>
        </p:txBody>
      </p:sp>
      <p:sp>
        <p:nvSpPr>
          <p:cNvPr id="18" name="object 18"/>
          <p:cNvSpPr/>
          <p:nvPr/>
        </p:nvSpPr>
        <p:spPr>
          <a:xfrm>
            <a:off x="7585936" y="4339266"/>
            <a:ext cx="219075" cy="582930"/>
          </a:xfrm>
          <a:custGeom>
            <a:avLst/>
            <a:gdLst/>
            <a:ahLst/>
            <a:cxnLst/>
            <a:rect l="l" t="t" r="r" b="b"/>
            <a:pathLst>
              <a:path w="219075" h="582929">
                <a:moveTo>
                  <a:pt x="146050" y="509475"/>
                </a:moveTo>
                <a:lnTo>
                  <a:pt x="73025" y="509475"/>
                </a:lnTo>
                <a:lnTo>
                  <a:pt x="73025" y="582500"/>
                </a:lnTo>
                <a:lnTo>
                  <a:pt x="146050" y="582500"/>
                </a:lnTo>
                <a:lnTo>
                  <a:pt x="146050" y="509475"/>
                </a:lnTo>
                <a:close/>
              </a:path>
              <a:path w="219075" h="582929">
                <a:moveTo>
                  <a:pt x="146050" y="363425"/>
                </a:moveTo>
                <a:lnTo>
                  <a:pt x="73025" y="363425"/>
                </a:lnTo>
                <a:lnTo>
                  <a:pt x="73025" y="436450"/>
                </a:lnTo>
                <a:lnTo>
                  <a:pt x="146050" y="436450"/>
                </a:lnTo>
                <a:lnTo>
                  <a:pt x="146050" y="363425"/>
                </a:lnTo>
                <a:close/>
              </a:path>
              <a:path w="219075" h="582929">
                <a:moveTo>
                  <a:pt x="146050" y="217375"/>
                </a:moveTo>
                <a:lnTo>
                  <a:pt x="73025" y="217375"/>
                </a:lnTo>
                <a:lnTo>
                  <a:pt x="73025" y="290400"/>
                </a:lnTo>
                <a:lnTo>
                  <a:pt x="146050" y="290400"/>
                </a:lnTo>
                <a:lnTo>
                  <a:pt x="146050" y="217375"/>
                </a:lnTo>
                <a:close/>
              </a:path>
              <a:path w="219075" h="582929">
                <a:moveTo>
                  <a:pt x="109538" y="0"/>
                </a:moveTo>
                <a:lnTo>
                  <a:pt x="0" y="219075"/>
                </a:lnTo>
                <a:lnTo>
                  <a:pt x="73025" y="219075"/>
                </a:lnTo>
                <a:lnTo>
                  <a:pt x="73025" y="217375"/>
                </a:lnTo>
                <a:lnTo>
                  <a:pt x="218225" y="217375"/>
                </a:lnTo>
                <a:lnTo>
                  <a:pt x="109538" y="0"/>
                </a:lnTo>
                <a:close/>
              </a:path>
              <a:path w="219075" h="582929">
                <a:moveTo>
                  <a:pt x="218225" y="217375"/>
                </a:moveTo>
                <a:lnTo>
                  <a:pt x="146050" y="217375"/>
                </a:lnTo>
                <a:lnTo>
                  <a:pt x="146050" y="219075"/>
                </a:lnTo>
                <a:lnTo>
                  <a:pt x="219075" y="219075"/>
                </a:lnTo>
                <a:lnTo>
                  <a:pt x="218225" y="217375"/>
                </a:lnTo>
                <a:close/>
              </a:path>
            </a:pathLst>
          </a:custGeom>
          <a:solidFill>
            <a:srgbClr val="000000"/>
          </a:solidFill>
        </p:spPr>
        <p:txBody>
          <a:bodyPr wrap="square" lIns="0" tIns="0" rIns="0" bIns="0" rtlCol="0"/>
          <a:lstStyle/>
          <a:p>
            <a:endParaRPr/>
          </a:p>
        </p:txBody>
      </p:sp>
      <p:sp>
        <p:nvSpPr>
          <p:cNvPr id="19" name="object 19"/>
          <p:cNvSpPr txBox="1"/>
          <p:nvPr/>
        </p:nvSpPr>
        <p:spPr>
          <a:xfrm>
            <a:off x="8017432" y="4880355"/>
            <a:ext cx="1238885" cy="177800"/>
          </a:xfrm>
          <a:prstGeom prst="rect">
            <a:avLst/>
          </a:prstGeom>
        </p:spPr>
        <p:txBody>
          <a:bodyPr vert="horz" wrap="square" lIns="0" tIns="12700" rIns="0" bIns="0" rtlCol="0">
            <a:spAutoFit/>
          </a:bodyPr>
          <a:lstStyle/>
          <a:p>
            <a:pPr marL="12700">
              <a:lnSpc>
                <a:spcPct val="100000"/>
              </a:lnSpc>
              <a:spcBef>
                <a:spcPts val="100"/>
              </a:spcBef>
            </a:pPr>
            <a:r>
              <a:rPr sz="1000" spc="-5" dirty="0">
                <a:latin typeface="Calibri"/>
                <a:cs typeface="Calibri"/>
              </a:rPr>
              <a:t>Wide Area</a:t>
            </a:r>
            <a:r>
              <a:rPr sz="1000" spc="-45" dirty="0">
                <a:latin typeface="Calibri"/>
                <a:cs typeface="Calibri"/>
              </a:rPr>
              <a:t> </a:t>
            </a:r>
            <a:r>
              <a:rPr sz="1000" spc="-5" dirty="0">
                <a:latin typeface="Calibri"/>
                <a:cs typeface="Calibri"/>
              </a:rPr>
              <a:t>Connectivity</a:t>
            </a:r>
            <a:endParaRPr sz="1000">
              <a:latin typeface="Calibri"/>
              <a:cs typeface="Calibri"/>
            </a:endParaRPr>
          </a:p>
        </p:txBody>
      </p:sp>
      <p:sp>
        <p:nvSpPr>
          <p:cNvPr id="20" name="object 20"/>
          <p:cNvSpPr txBox="1"/>
          <p:nvPr/>
        </p:nvSpPr>
        <p:spPr>
          <a:xfrm>
            <a:off x="8017432" y="5639308"/>
            <a:ext cx="1230630" cy="330200"/>
          </a:xfrm>
          <a:prstGeom prst="rect">
            <a:avLst/>
          </a:prstGeom>
        </p:spPr>
        <p:txBody>
          <a:bodyPr vert="horz" wrap="square" lIns="0" tIns="12700" rIns="0" bIns="0" rtlCol="0">
            <a:spAutoFit/>
          </a:bodyPr>
          <a:lstStyle/>
          <a:p>
            <a:pPr marL="12700" marR="5080">
              <a:lnSpc>
                <a:spcPct val="100000"/>
              </a:lnSpc>
              <a:spcBef>
                <a:spcPts val="100"/>
              </a:spcBef>
            </a:pPr>
            <a:r>
              <a:rPr sz="1000" spc="-5" dirty="0">
                <a:latin typeface="Calibri"/>
                <a:cs typeface="Calibri"/>
              </a:rPr>
              <a:t>Local Area Connectivity  (Lola, Sigfox,</a:t>
            </a:r>
            <a:r>
              <a:rPr sz="1000" spc="-15" dirty="0">
                <a:latin typeface="Calibri"/>
                <a:cs typeface="Calibri"/>
              </a:rPr>
              <a:t> </a:t>
            </a:r>
            <a:r>
              <a:rPr sz="1000" spc="-5" dirty="0">
                <a:latin typeface="Calibri"/>
                <a:cs typeface="Calibri"/>
              </a:rPr>
              <a:t>etc.)</a:t>
            </a:r>
            <a:endParaRPr sz="1000">
              <a:latin typeface="Calibri"/>
              <a:cs typeface="Calibri"/>
            </a:endParaRPr>
          </a:p>
        </p:txBody>
      </p:sp>
      <p:sp>
        <p:nvSpPr>
          <p:cNvPr id="21" name="object 21"/>
          <p:cNvSpPr/>
          <p:nvPr/>
        </p:nvSpPr>
        <p:spPr>
          <a:xfrm>
            <a:off x="6890400" y="2455336"/>
            <a:ext cx="1656195" cy="1656195"/>
          </a:xfrm>
          <a:prstGeom prst="rect">
            <a:avLst/>
          </a:prstGeom>
          <a:blipFill>
            <a:blip r:embed="rId4" cstate="print"/>
            <a:stretch>
              <a:fillRect/>
            </a:stretch>
          </a:blipFill>
        </p:spPr>
        <p:txBody>
          <a:bodyPr wrap="square" lIns="0" tIns="0" rIns="0" bIns="0" rtlCol="0"/>
          <a:lstStyle/>
          <a:p>
            <a:endParaRPr/>
          </a:p>
        </p:txBody>
      </p:sp>
      <p:sp>
        <p:nvSpPr>
          <p:cNvPr id="22" name="object 22"/>
          <p:cNvSpPr/>
          <p:nvPr/>
        </p:nvSpPr>
        <p:spPr>
          <a:xfrm>
            <a:off x="6844351" y="2417428"/>
            <a:ext cx="1702435" cy="1702435"/>
          </a:xfrm>
          <a:custGeom>
            <a:avLst/>
            <a:gdLst/>
            <a:ahLst/>
            <a:cxnLst/>
            <a:rect l="l" t="t" r="r" b="b"/>
            <a:pathLst>
              <a:path w="1702434" h="1702435">
                <a:moveTo>
                  <a:pt x="0" y="851122"/>
                </a:moveTo>
                <a:lnTo>
                  <a:pt x="1347" y="802824"/>
                </a:lnTo>
                <a:lnTo>
                  <a:pt x="5341" y="755234"/>
                </a:lnTo>
                <a:lnTo>
                  <a:pt x="11910" y="708421"/>
                </a:lnTo>
                <a:lnTo>
                  <a:pt x="20982" y="662460"/>
                </a:lnTo>
                <a:lnTo>
                  <a:pt x="32485" y="617420"/>
                </a:lnTo>
                <a:lnTo>
                  <a:pt x="46348" y="573375"/>
                </a:lnTo>
                <a:lnTo>
                  <a:pt x="62498" y="530396"/>
                </a:lnTo>
                <a:lnTo>
                  <a:pt x="80864" y="488555"/>
                </a:lnTo>
                <a:lnTo>
                  <a:pt x="101374" y="447924"/>
                </a:lnTo>
                <a:lnTo>
                  <a:pt x="123956" y="408574"/>
                </a:lnTo>
                <a:lnTo>
                  <a:pt x="148538" y="370578"/>
                </a:lnTo>
                <a:lnTo>
                  <a:pt x="175048" y="334007"/>
                </a:lnTo>
                <a:lnTo>
                  <a:pt x="203414" y="298934"/>
                </a:lnTo>
                <a:lnTo>
                  <a:pt x="233565" y="265429"/>
                </a:lnTo>
                <a:lnTo>
                  <a:pt x="265429" y="233565"/>
                </a:lnTo>
                <a:lnTo>
                  <a:pt x="298934" y="203414"/>
                </a:lnTo>
                <a:lnTo>
                  <a:pt x="334007" y="175048"/>
                </a:lnTo>
                <a:lnTo>
                  <a:pt x="370578" y="148538"/>
                </a:lnTo>
                <a:lnTo>
                  <a:pt x="408574" y="123956"/>
                </a:lnTo>
                <a:lnTo>
                  <a:pt x="447924" y="101374"/>
                </a:lnTo>
                <a:lnTo>
                  <a:pt x="488555" y="80864"/>
                </a:lnTo>
                <a:lnTo>
                  <a:pt x="530396" y="62498"/>
                </a:lnTo>
                <a:lnTo>
                  <a:pt x="573375" y="46348"/>
                </a:lnTo>
                <a:lnTo>
                  <a:pt x="617420" y="32485"/>
                </a:lnTo>
                <a:lnTo>
                  <a:pt x="662460" y="20982"/>
                </a:lnTo>
                <a:lnTo>
                  <a:pt x="708421" y="11910"/>
                </a:lnTo>
                <a:lnTo>
                  <a:pt x="755234" y="5341"/>
                </a:lnTo>
                <a:lnTo>
                  <a:pt x="802824" y="1347"/>
                </a:lnTo>
                <a:lnTo>
                  <a:pt x="851122" y="0"/>
                </a:lnTo>
                <a:lnTo>
                  <a:pt x="899420" y="1347"/>
                </a:lnTo>
                <a:lnTo>
                  <a:pt x="947010" y="5341"/>
                </a:lnTo>
                <a:lnTo>
                  <a:pt x="993823" y="11910"/>
                </a:lnTo>
                <a:lnTo>
                  <a:pt x="1039784" y="20982"/>
                </a:lnTo>
                <a:lnTo>
                  <a:pt x="1084823" y="32485"/>
                </a:lnTo>
                <a:lnTo>
                  <a:pt x="1128868" y="46348"/>
                </a:lnTo>
                <a:lnTo>
                  <a:pt x="1171847" y="62498"/>
                </a:lnTo>
                <a:lnTo>
                  <a:pt x="1213688" y="80864"/>
                </a:lnTo>
                <a:lnTo>
                  <a:pt x="1254320" y="101374"/>
                </a:lnTo>
                <a:lnTo>
                  <a:pt x="1293669" y="123956"/>
                </a:lnTo>
                <a:lnTo>
                  <a:pt x="1331666" y="148538"/>
                </a:lnTo>
                <a:lnTo>
                  <a:pt x="1368236" y="175048"/>
                </a:lnTo>
                <a:lnTo>
                  <a:pt x="1403310" y="203414"/>
                </a:lnTo>
                <a:lnTo>
                  <a:pt x="1436815" y="233565"/>
                </a:lnTo>
                <a:lnTo>
                  <a:pt x="1468679" y="265429"/>
                </a:lnTo>
                <a:lnTo>
                  <a:pt x="1498830" y="298934"/>
                </a:lnTo>
                <a:lnTo>
                  <a:pt x="1527196" y="334007"/>
                </a:lnTo>
                <a:lnTo>
                  <a:pt x="1553706" y="370578"/>
                </a:lnTo>
                <a:lnTo>
                  <a:pt x="1578288" y="408574"/>
                </a:lnTo>
                <a:lnTo>
                  <a:pt x="1600870" y="447924"/>
                </a:lnTo>
                <a:lnTo>
                  <a:pt x="1621380" y="488555"/>
                </a:lnTo>
                <a:lnTo>
                  <a:pt x="1639746" y="530396"/>
                </a:lnTo>
                <a:lnTo>
                  <a:pt x="1655896" y="573375"/>
                </a:lnTo>
                <a:lnTo>
                  <a:pt x="1669759" y="617420"/>
                </a:lnTo>
                <a:lnTo>
                  <a:pt x="1681262" y="662460"/>
                </a:lnTo>
                <a:lnTo>
                  <a:pt x="1690334" y="708421"/>
                </a:lnTo>
                <a:lnTo>
                  <a:pt x="1696903" y="755234"/>
                </a:lnTo>
                <a:lnTo>
                  <a:pt x="1700897" y="802824"/>
                </a:lnTo>
                <a:lnTo>
                  <a:pt x="1702245" y="851122"/>
                </a:lnTo>
                <a:lnTo>
                  <a:pt x="1700897" y="899420"/>
                </a:lnTo>
                <a:lnTo>
                  <a:pt x="1696903" y="947010"/>
                </a:lnTo>
                <a:lnTo>
                  <a:pt x="1690334" y="993823"/>
                </a:lnTo>
                <a:lnTo>
                  <a:pt x="1681262" y="1039784"/>
                </a:lnTo>
                <a:lnTo>
                  <a:pt x="1669759" y="1084823"/>
                </a:lnTo>
                <a:lnTo>
                  <a:pt x="1655896" y="1128868"/>
                </a:lnTo>
                <a:lnTo>
                  <a:pt x="1639746" y="1171847"/>
                </a:lnTo>
                <a:lnTo>
                  <a:pt x="1621380" y="1213688"/>
                </a:lnTo>
                <a:lnTo>
                  <a:pt x="1600870" y="1254320"/>
                </a:lnTo>
                <a:lnTo>
                  <a:pt x="1578288" y="1293669"/>
                </a:lnTo>
                <a:lnTo>
                  <a:pt x="1553706" y="1331666"/>
                </a:lnTo>
                <a:lnTo>
                  <a:pt x="1527196" y="1368236"/>
                </a:lnTo>
                <a:lnTo>
                  <a:pt x="1498830" y="1403310"/>
                </a:lnTo>
                <a:lnTo>
                  <a:pt x="1468679" y="1436815"/>
                </a:lnTo>
                <a:lnTo>
                  <a:pt x="1436815" y="1468679"/>
                </a:lnTo>
                <a:lnTo>
                  <a:pt x="1403310" y="1498830"/>
                </a:lnTo>
                <a:lnTo>
                  <a:pt x="1368236" y="1527196"/>
                </a:lnTo>
                <a:lnTo>
                  <a:pt x="1331666" y="1553706"/>
                </a:lnTo>
                <a:lnTo>
                  <a:pt x="1293669" y="1578288"/>
                </a:lnTo>
                <a:lnTo>
                  <a:pt x="1254320" y="1600870"/>
                </a:lnTo>
                <a:lnTo>
                  <a:pt x="1213688" y="1621380"/>
                </a:lnTo>
                <a:lnTo>
                  <a:pt x="1171847" y="1639746"/>
                </a:lnTo>
                <a:lnTo>
                  <a:pt x="1128868" y="1655896"/>
                </a:lnTo>
                <a:lnTo>
                  <a:pt x="1084823" y="1669759"/>
                </a:lnTo>
                <a:lnTo>
                  <a:pt x="1039784" y="1681262"/>
                </a:lnTo>
                <a:lnTo>
                  <a:pt x="993823" y="1690334"/>
                </a:lnTo>
                <a:lnTo>
                  <a:pt x="947010" y="1696903"/>
                </a:lnTo>
                <a:lnTo>
                  <a:pt x="899420" y="1700897"/>
                </a:lnTo>
                <a:lnTo>
                  <a:pt x="851122" y="1702245"/>
                </a:lnTo>
                <a:lnTo>
                  <a:pt x="802824" y="1700897"/>
                </a:lnTo>
                <a:lnTo>
                  <a:pt x="755234" y="1696903"/>
                </a:lnTo>
                <a:lnTo>
                  <a:pt x="708421" y="1690334"/>
                </a:lnTo>
                <a:lnTo>
                  <a:pt x="662460" y="1681262"/>
                </a:lnTo>
                <a:lnTo>
                  <a:pt x="617420" y="1669759"/>
                </a:lnTo>
                <a:lnTo>
                  <a:pt x="573375" y="1655896"/>
                </a:lnTo>
                <a:lnTo>
                  <a:pt x="530396" y="1639746"/>
                </a:lnTo>
                <a:lnTo>
                  <a:pt x="488555" y="1621380"/>
                </a:lnTo>
                <a:lnTo>
                  <a:pt x="447924" y="1600870"/>
                </a:lnTo>
                <a:lnTo>
                  <a:pt x="408574" y="1578288"/>
                </a:lnTo>
                <a:lnTo>
                  <a:pt x="370578" y="1553706"/>
                </a:lnTo>
                <a:lnTo>
                  <a:pt x="334007" y="1527196"/>
                </a:lnTo>
                <a:lnTo>
                  <a:pt x="298934" y="1498830"/>
                </a:lnTo>
                <a:lnTo>
                  <a:pt x="265429" y="1468679"/>
                </a:lnTo>
                <a:lnTo>
                  <a:pt x="233565" y="1436815"/>
                </a:lnTo>
                <a:lnTo>
                  <a:pt x="203414" y="1403310"/>
                </a:lnTo>
                <a:lnTo>
                  <a:pt x="175048" y="1368236"/>
                </a:lnTo>
                <a:lnTo>
                  <a:pt x="148538" y="1331666"/>
                </a:lnTo>
                <a:lnTo>
                  <a:pt x="123956" y="1293669"/>
                </a:lnTo>
                <a:lnTo>
                  <a:pt x="101374" y="1254320"/>
                </a:lnTo>
                <a:lnTo>
                  <a:pt x="80864" y="1213688"/>
                </a:lnTo>
                <a:lnTo>
                  <a:pt x="62498" y="1171847"/>
                </a:lnTo>
                <a:lnTo>
                  <a:pt x="46348" y="1128868"/>
                </a:lnTo>
                <a:lnTo>
                  <a:pt x="32485" y="1084823"/>
                </a:lnTo>
                <a:lnTo>
                  <a:pt x="20982" y="1039784"/>
                </a:lnTo>
                <a:lnTo>
                  <a:pt x="11910" y="993823"/>
                </a:lnTo>
                <a:lnTo>
                  <a:pt x="5341" y="947010"/>
                </a:lnTo>
                <a:lnTo>
                  <a:pt x="1347" y="899420"/>
                </a:lnTo>
                <a:lnTo>
                  <a:pt x="0" y="851122"/>
                </a:lnTo>
                <a:close/>
              </a:path>
            </a:pathLst>
          </a:custGeom>
          <a:ln w="6350">
            <a:solidFill>
              <a:srgbClr val="1C9AAD"/>
            </a:solidFill>
          </a:ln>
        </p:spPr>
        <p:txBody>
          <a:bodyPr wrap="square" lIns="0" tIns="0" rIns="0" bIns="0" rtlCol="0"/>
          <a:lstStyle/>
          <a:p>
            <a:endParaRPr/>
          </a:p>
        </p:txBody>
      </p:sp>
      <p:sp>
        <p:nvSpPr>
          <p:cNvPr id="23" name="object 23"/>
          <p:cNvSpPr/>
          <p:nvPr/>
        </p:nvSpPr>
        <p:spPr>
          <a:xfrm>
            <a:off x="10628131" y="3954863"/>
            <a:ext cx="931148" cy="931148"/>
          </a:xfrm>
          <a:prstGeom prst="rect">
            <a:avLst/>
          </a:prstGeom>
          <a:blipFill>
            <a:blip r:embed="rId5" cstate="print"/>
            <a:stretch>
              <a:fillRect/>
            </a:stretch>
          </a:blipFill>
        </p:spPr>
        <p:txBody>
          <a:bodyPr wrap="square" lIns="0" tIns="0" rIns="0" bIns="0" rtlCol="0"/>
          <a:lstStyle/>
          <a:p>
            <a:endParaRPr/>
          </a:p>
        </p:txBody>
      </p:sp>
      <p:sp>
        <p:nvSpPr>
          <p:cNvPr id="24" name="object 24"/>
          <p:cNvSpPr/>
          <p:nvPr/>
        </p:nvSpPr>
        <p:spPr>
          <a:xfrm>
            <a:off x="509447" y="1028512"/>
            <a:ext cx="10401935" cy="574040"/>
          </a:xfrm>
          <a:custGeom>
            <a:avLst/>
            <a:gdLst/>
            <a:ahLst/>
            <a:cxnLst/>
            <a:rect l="l" t="t" r="r" b="b"/>
            <a:pathLst>
              <a:path w="10401935" h="574040">
                <a:moveTo>
                  <a:pt x="0" y="0"/>
                </a:moveTo>
                <a:lnTo>
                  <a:pt x="10401359" y="0"/>
                </a:lnTo>
                <a:lnTo>
                  <a:pt x="10401359" y="573760"/>
                </a:lnTo>
                <a:lnTo>
                  <a:pt x="0" y="573760"/>
                </a:lnTo>
                <a:lnTo>
                  <a:pt x="0" y="0"/>
                </a:lnTo>
                <a:close/>
              </a:path>
            </a:pathLst>
          </a:custGeom>
          <a:solidFill>
            <a:srgbClr val="FFFFFF"/>
          </a:solidFill>
        </p:spPr>
        <p:txBody>
          <a:bodyPr wrap="square" lIns="0" tIns="0" rIns="0" bIns="0" rtlCol="0"/>
          <a:lstStyle/>
          <a:p>
            <a:endParaRPr/>
          </a:p>
        </p:txBody>
      </p:sp>
      <p:graphicFrame>
        <p:nvGraphicFramePr>
          <p:cNvPr id="25" name="object 25"/>
          <p:cNvGraphicFramePr>
            <a:graphicFrameLocks noGrp="1"/>
          </p:cNvGraphicFramePr>
          <p:nvPr>
            <p:extLst>
              <p:ext uri="{D42A27DB-BD31-4B8C-83A1-F6EECF244321}">
                <p14:modId xmlns:p14="http://schemas.microsoft.com/office/powerpoint/2010/main" val="4043099555"/>
              </p:ext>
            </p:extLst>
          </p:nvPr>
        </p:nvGraphicFramePr>
        <p:xfrm>
          <a:off x="438738" y="736741"/>
          <a:ext cx="10762661" cy="865810"/>
        </p:xfrm>
        <a:graphic>
          <a:graphicData uri="http://schemas.openxmlformats.org/drawingml/2006/table">
            <a:tbl>
              <a:tblPr firstRow="1" bandRow="1">
                <a:tableStyleId>{2D5ABB26-0587-4C30-8999-92F81FD0307C}</a:tableStyleId>
              </a:tblPr>
              <a:tblGrid>
                <a:gridCol w="151823">
                  <a:extLst>
                    <a:ext uri="{9D8B030D-6E8A-4147-A177-3AD203B41FA5}">
                      <a16:colId xmlns:a16="http://schemas.microsoft.com/office/drawing/2014/main" val="20000"/>
                    </a:ext>
                  </a:extLst>
                </a:gridCol>
                <a:gridCol w="729463">
                  <a:extLst>
                    <a:ext uri="{9D8B030D-6E8A-4147-A177-3AD203B41FA5}">
                      <a16:colId xmlns:a16="http://schemas.microsoft.com/office/drawing/2014/main" val="20001"/>
                    </a:ext>
                  </a:extLst>
                </a:gridCol>
                <a:gridCol w="9881375">
                  <a:extLst>
                    <a:ext uri="{9D8B030D-6E8A-4147-A177-3AD203B41FA5}">
                      <a16:colId xmlns:a16="http://schemas.microsoft.com/office/drawing/2014/main" val="20002"/>
                    </a:ext>
                  </a:extLst>
                </a:gridCol>
              </a:tblGrid>
              <a:tr h="148940">
                <a:tc rowSpan="3">
                  <a:txBody>
                    <a:bodyPr/>
                    <a:lstStyle/>
                    <a:p>
                      <a:pPr>
                        <a:lnSpc>
                          <a:spcPct val="100000"/>
                        </a:lnSpc>
                      </a:pPr>
                      <a:endParaRPr sz="1600">
                        <a:latin typeface="Times New Roman"/>
                        <a:cs typeface="Times New Roman"/>
                      </a:endParaRPr>
                    </a:p>
                  </a:txBody>
                  <a:tcPr marL="0" marR="0" marT="0" marB="0">
                    <a:solidFill>
                      <a:srgbClr val="000000"/>
                    </a:solidFill>
                  </a:tcPr>
                </a:tc>
                <a:tc>
                  <a:txBody>
                    <a:bodyPr/>
                    <a:lstStyle/>
                    <a:p>
                      <a:pPr marR="21590">
                        <a:lnSpc>
                          <a:spcPct val="100000"/>
                        </a:lnSpc>
                      </a:pPr>
                      <a:endParaRPr sz="800">
                        <a:latin typeface="Times New Roman"/>
                        <a:cs typeface="Times New Roman"/>
                      </a:endParaRPr>
                    </a:p>
                  </a:txBody>
                  <a:tcPr marL="0" marR="0" marT="0" marB="0">
                    <a:solidFill>
                      <a:srgbClr val="000000"/>
                    </a:solidFill>
                  </a:tcPr>
                </a:tc>
                <a:tc>
                  <a:txBody>
                    <a:bodyPr/>
                    <a:lstStyle/>
                    <a:p>
                      <a:pPr>
                        <a:lnSpc>
                          <a:spcPct val="100000"/>
                        </a:lnSpc>
                      </a:pPr>
                      <a:endParaRPr sz="800">
                        <a:latin typeface="Times New Roman"/>
                        <a:cs typeface="Times New Roman"/>
                      </a:endParaRPr>
                    </a:p>
                  </a:txBody>
                  <a:tcPr marL="0" marR="0" marT="0" marB="0"/>
                </a:tc>
                <a:extLst>
                  <a:ext uri="{0D108BD9-81ED-4DB2-BD59-A6C34878D82A}">
                    <a16:rowId xmlns:a16="http://schemas.microsoft.com/office/drawing/2014/main" val="10000"/>
                  </a:ext>
                </a:extLst>
              </a:tr>
              <a:tr h="567932">
                <a:tc vMerge="1">
                  <a:txBody>
                    <a:bodyPr/>
                    <a:lstStyle/>
                    <a:p>
                      <a:endParaRPr/>
                    </a:p>
                  </a:txBody>
                  <a:tcPr marL="0" marR="0" marT="0" marB="0">
                    <a:solidFill>
                      <a:srgbClr val="000000"/>
                    </a:solidFill>
                  </a:tcPr>
                </a:tc>
                <a:tc>
                  <a:txBody>
                    <a:bodyPr/>
                    <a:lstStyle/>
                    <a:p>
                      <a:pPr marL="163195">
                        <a:lnSpc>
                          <a:spcPct val="100000"/>
                        </a:lnSpc>
                        <a:spcBef>
                          <a:spcPts val="740"/>
                        </a:spcBef>
                      </a:pPr>
                      <a:endParaRPr sz="2200" dirty="0">
                        <a:latin typeface="Calibri"/>
                        <a:cs typeface="Calibri"/>
                      </a:endParaRPr>
                    </a:p>
                  </a:txBody>
                  <a:tcPr marL="0" marR="0" marT="93980" marB="0">
                    <a:solidFill>
                      <a:srgbClr val="000000"/>
                    </a:solidFill>
                  </a:tcPr>
                </a:tc>
                <a:tc>
                  <a:txBody>
                    <a:bodyPr/>
                    <a:lstStyle/>
                    <a:p>
                      <a:pPr marL="17780">
                        <a:lnSpc>
                          <a:spcPct val="100000"/>
                        </a:lnSpc>
                        <a:spcBef>
                          <a:spcPts val="740"/>
                        </a:spcBef>
                      </a:pPr>
                      <a:r>
                        <a:rPr lang="en-US" sz="2200" b="1" spc="-5" dirty="0" err="1">
                          <a:latin typeface="Calibri"/>
                          <a:cs typeface="Calibri"/>
                        </a:rPr>
                        <a:t>eneb</a:t>
                      </a:r>
                      <a:r>
                        <a:rPr sz="2200" b="1" spc="-5" dirty="0" err="1">
                          <a:latin typeface="Calibri"/>
                          <a:cs typeface="Calibri"/>
                        </a:rPr>
                        <a:t>ular</a:t>
                      </a:r>
                      <a:r>
                        <a:rPr sz="2200" b="1" dirty="0" err="1">
                          <a:latin typeface="Yu Gothic"/>
                          <a:cs typeface="Yu Gothic"/>
                        </a:rPr>
                        <a:t>エージェントに</a:t>
                      </a:r>
                      <a:r>
                        <a:rPr sz="2200" b="1" spc="-5" dirty="0" err="1">
                          <a:latin typeface="Calibri"/>
                          <a:cs typeface="Calibri"/>
                        </a:rPr>
                        <a:t>IoT</a:t>
                      </a:r>
                      <a:r>
                        <a:rPr sz="2200" b="1" dirty="0" err="1">
                          <a:latin typeface="Yu Gothic"/>
                          <a:cs typeface="Yu Gothic"/>
                        </a:rPr>
                        <a:t>デバイスを継続的に監査する機能を追加する予定</a:t>
                      </a:r>
                      <a:endParaRPr sz="2200" dirty="0">
                        <a:latin typeface="Yu Gothic"/>
                        <a:cs typeface="Yu Gothic"/>
                      </a:endParaRPr>
                    </a:p>
                  </a:txBody>
                  <a:tcPr marL="0" marR="0" marT="93980" marB="0"/>
                </a:tc>
                <a:extLst>
                  <a:ext uri="{0D108BD9-81ED-4DB2-BD59-A6C34878D82A}">
                    <a16:rowId xmlns:a16="http://schemas.microsoft.com/office/drawing/2014/main" val="10001"/>
                  </a:ext>
                </a:extLst>
              </a:tr>
              <a:tr h="148938">
                <a:tc vMerge="1">
                  <a:txBody>
                    <a:bodyPr/>
                    <a:lstStyle/>
                    <a:p>
                      <a:endParaRPr/>
                    </a:p>
                  </a:txBody>
                  <a:tcPr marL="0" marR="0" marT="0" marB="0">
                    <a:solidFill>
                      <a:srgbClr val="000000"/>
                    </a:solidFill>
                  </a:tcPr>
                </a:tc>
                <a:tc>
                  <a:txBody>
                    <a:bodyPr/>
                    <a:lstStyle/>
                    <a:p>
                      <a:pPr marR="21590">
                        <a:lnSpc>
                          <a:spcPct val="100000"/>
                        </a:lnSpc>
                      </a:pPr>
                      <a:endParaRPr sz="800">
                        <a:latin typeface="Times New Roman"/>
                        <a:cs typeface="Times New Roman"/>
                      </a:endParaRPr>
                    </a:p>
                  </a:txBody>
                  <a:tcPr marL="0" marR="0" marT="0" marB="0">
                    <a:solidFill>
                      <a:srgbClr val="000000"/>
                    </a:solidFill>
                  </a:tcPr>
                </a:tc>
                <a:tc>
                  <a:txBody>
                    <a:bodyPr/>
                    <a:lstStyle/>
                    <a:p>
                      <a:pPr>
                        <a:lnSpc>
                          <a:spcPct val="100000"/>
                        </a:lnSpc>
                      </a:pPr>
                      <a:endParaRPr sz="800" dirty="0">
                        <a:latin typeface="Times New Roman"/>
                        <a:cs typeface="Times New Roman"/>
                      </a:endParaRPr>
                    </a:p>
                  </a:txBody>
                  <a:tcPr marL="0" marR="0" marT="0" marB="0"/>
                </a:tc>
                <a:extLst>
                  <a:ext uri="{0D108BD9-81ED-4DB2-BD59-A6C34878D82A}">
                    <a16:rowId xmlns:a16="http://schemas.microsoft.com/office/drawing/2014/main" val="10002"/>
                  </a:ext>
                </a:extLst>
              </a:tr>
            </a:tbl>
          </a:graphicData>
        </a:graphic>
      </p:graphicFrame>
      <p:sp>
        <p:nvSpPr>
          <p:cNvPr id="26" name="object 26"/>
          <p:cNvSpPr/>
          <p:nvPr/>
        </p:nvSpPr>
        <p:spPr>
          <a:xfrm>
            <a:off x="3549893" y="3166096"/>
            <a:ext cx="2988945" cy="782955"/>
          </a:xfrm>
          <a:custGeom>
            <a:avLst/>
            <a:gdLst/>
            <a:ahLst/>
            <a:cxnLst/>
            <a:rect l="l" t="t" r="r" b="b"/>
            <a:pathLst>
              <a:path w="2988945" h="782954">
                <a:moveTo>
                  <a:pt x="0" y="130448"/>
                </a:moveTo>
                <a:lnTo>
                  <a:pt x="10251" y="79671"/>
                </a:lnTo>
                <a:lnTo>
                  <a:pt x="38207" y="38207"/>
                </a:lnTo>
                <a:lnTo>
                  <a:pt x="79671" y="10251"/>
                </a:lnTo>
                <a:lnTo>
                  <a:pt x="130448" y="0"/>
                </a:lnTo>
                <a:lnTo>
                  <a:pt x="2858243" y="0"/>
                </a:lnTo>
                <a:lnTo>
                  <a:pt x="2909019" y="10251"/>
                </a:lnTo>
                <a:lnTo>
                  <a:pt x="2950483" y="38207"/>
                </a:lnTo>
                <a:lnTo>
                  <a:pt x="2978439" y="79671"/>
                </a:lnTo>
                <a:lnTo>
                  <a:pt x="2988691" y="130448"/>
                </a:lnTo>
                <a:lnTo>
                  <a:pt x="2988691" y="652221"/>
                </a:lnTo>
                <a:lnTo>
                  <a:pt x="2978439" y="702998"/>
                </a:lnTo>
                <a:lnTo>
                  <a:pt x="2950483" y="744462"/>
                </a:lnTo>
                <a:lnTo>
                  <a:pt x="2909019" y="772418"/>
                </a:lnTo>
                <a:lnTo>
                  <a:pt x="2858243" y="782670"/>
                </a:lnTo>
                <a:lnTo>
                  <a:pt x="130448" y="782670"/>
                </a:lnTo>
                <a:lnTo>
                  <a:pt x="79671" y="772418"/>
                </a:lnTo>
                <a:lnTo>
                  <a:pt x="38207" y="744462"/>
                </a:lnTo>
                <a:lnTo>
                  <a:pt x="10251" y="702998"/>
                </a:lnTo>
                <a:lnTo>
                  <a:pt x="0" y="652221"/>
                </a:lnTo>
                <a:lnTo>
                  <a:pt x="0" y="130448"/>
                </a:lnTo>
                <a:close/>
              </a:path>
            </a:pathLst>
          </a:custGeom>
          <a:ln w="57150">
            <a:solidFill>
              <a:srgbClr val="B9394D"/>
            </a:solidFill>
          </a:ln>
        </p:spPr>
        <p:txBody>
          <a:bodyPr wrap="square" lIns="0" tIns="0" rIns="0" bIns="0" rtlCol="0"/>
          <a:lstStyle/>
          <a:p>
            <a:endParaRPr/>
          </a:p>
        </p:txBody>
      </p:sp>
      <p:sp>
        <p:nvSpPr>
          <p:cNvPr id="27" name="object 27"/>
          <p:cNvSpPr txBox="1"/>
          <p:nvPr/>
        </p:nvSpPr>
        <p:spPr>
          <a:xfrm>
            <a:off x="3742489" y="3337052"/>
            <a:ext cx="2604770" cy="391160"/>
          </a:xfrm>
          <a:prstGeom prst="rect">
            <a:avLst/>
          </a:prstGeom>
        </p:spPr>
        <p:txBody>
          <a:bodyPr vert="horz" wrap="square" lIns="0" tIns="12700" rIns="0" bIns="0" rtlCol="0">
            <a:spAutoFit/>
          </a:bodyPr>
          <a:lstStyle/>
          <a:p>
            <a:pPr marL="12700">
              <a:lnSpc>
                <a:spcPct val="100000"/>
              </a:lnSpc>
              <a:spcBef>
                <a:spcPts val="100"/>
              </a:spcBef>
            </a:pPr>
            <a:r>
              <a:rPr sz="2400" b="1" spc="-5" dirty="0">
                <a:solidFill>
                  <a:srgbClr val="B9394D"/>
                </a:solidFill>
                <a:latin typeface="Yu Gothic"/>
                <a:cs typeface="Yu Gothic"/>
              </a:rPr>
              <a:t>Continuous</a:t>
            </a:r>
            <a:r>
              <a:rPr sz="2400" b="1" spc="-55" dirty="0">
                <a:solidFill>
                  <a:srgbClr val="B9394D"/>
                </a:solidFill>
                <a:latin typeface="Yu Gothic"/>
                <a:cs typeface="Yu Gothic"/>
              </a:rPr>
              <a:t> </a:t>
            </a:r>
            <a:r>
              <a:rPr sz="2400" b="1" dirty="0">
                <a:solidFill>
                  <a:srgbClr val="B9394D"/>
                </a:solidFill>
                <a:latin typeface="Yu Gothic"/>
                <a:cs typeface="Yu Gothic"/>
              </a:rPr>
              <a:t>Audit</a:t>
            </a:r>
            <a:endParaRPr sz="2400">
              <a:latin typeface="Yu Gothic"/>
              <a:cs typeface="Yu Gothic"/>
            </a:endParaRPr>
          </a:p>
        </p:txBody>
      </p:sp>
      <p:sp>
        <p:nvSpPr>
          <p:cNvPr id="28" name="object 28"/>
          <p:cNvSpPr/>
          <p:nvPr/>
        </p:nvSpPr>
        <p:spPr>
          <a:xfrm>
            <a:off x="3398588" y="3932012"/>
            <a:ext cx="973455" cy="1200785"/>
          </a:xfrm>
          <a:custGeom>
            <a:avLst/>
            <a:gdLst/>
            <a:ahLst/>
            <a:cxnLst/>
            <a:rect l="l" t="t" r="r" b="b"/>
            <a:pathLst>
              <a:path w="973454" h="1200785">
                <a:moveTo>
                  <a:pt x="51677" y="960780"/>
                </a:moveTo>
                <a:lnTo>
                  <a:pt x="0" y="1200199"/>
                </a:lnTo>
                <a:lnTo>
                  <a:pt x="222542" y="1097890"/>
                </a:lnTo>
                <a:lnTo>
                  <a:pt x="201075" y="1080664"/>
                </a:lnTo>
                <a:lnTo>
                  <a:pt x="142736" y="1080664"/>
                </a:lnTo>
                <a:lnTo>
                  <a:pt x="85780" y="1034961"/>
                </a:lnTo>
                <a:lnTo>
                  <a:pt x="108632" y="1006483"/>
                </a:lnTo>
                <a:lnTo>
                  <a:pt x="51677" y="960780"/>
                </a:lnTo>
                <a:close/>
              </a:path>
              <a:path w="973454" h="1200785">
                <a:moveTo>
                  <a:pt x="108632" y="1006483"/>
                </a:moveTo>
                <a:lnTo>
                  <a:pt x="85780" y="1034961"/>
                </a:lnTo>
                <a:lnTo>
                  <a:pt x="142736" y="1080664"/>
                </a:lnTo>
                <a:lnTo>
                  <a:pt x="165587" y="1052187"/>
                </a:lnTo>
                <a:lnTo>
                  <a:pt x="108632" y="1006483"/>
                </a:lnTo>
                <a:close/>
              </a:path>
              <a:path w="973454" h="1200785">
                <a:moveTo>
                  <a:pt x="165587" y="1052187"/>
                </a:moveTo>
                <a:lnTo>
                  <a:pt x="142736" y="1080664"/>
                </a:lnTo>
                <a:lnTo>
                  <a:pt x="201075" y="1080664"/>
                </a:lnTo>
                <a:lnTo>
                  <a:pt x="165587" y="1052187"/>
                </a:lnTo>
                <a:close/>
              </a:path>
              <a:path w="973454" h="1200785">
                <a:moveTo>
                  <a:pt x="916289" y="0"/>
                </a:moveTo>
                <a:lnTo>
                  <a:pt x="108632" y="1006483"/>
                </a:lnTo>
                <a:lnTo>
                  <a:pt x="165587" y="1052187"/>
                </a:lnTo>
                <a:lnTo>
                  <a:pt x="973244" y="45703"/>
                </a:lnTo>
                <a:lnTo>
                  <a:pt x="916289" y="0"/>
                </a:lnTo>
                <a:close/>
              </a:path>
            </a:pathLst>
          </a:custGeom>
          <a:solidFill>
            <a:srgbClr val="B9394D"/>
          </a:solidFill>
        </p:spPr>
        <p:txBody>
          <a:bodyPr wrap="square" lIns="0" tIns="0" rIns="0" bIns="0" rtlCol="0"/>
          <a:lstStyle/>
          <a:p>
            <a:endParaRPr/>
          </a:p>
        </p:txBody>
      </p:sp>
      <p:sp>
        <p:nvSpPr>
          <p:cNvPr id="29" name="object 29"/>
          <p:cNvSpPr/>
          <p:nvPr/>
        </p:nvSpPr>
        <p:spPr>
          <a:xfrm>
            <a:off x="468990" y="5044067"/>
            <a:ext cx="2988945" cy="1253490"/>
          </a:xfrm>
          <a:custGeom>
            <a:avLst/>
            <a:gdLst/>
            <a:ahLst/>
            <a:cxnLst/>
            <a:rect l="l" t="t" r="r" b="b"/>
            <a:pathLst>
              <a:path w="2988945" h="1253489">
                <a:moveTo>
                  <a:pt x="0" y="208829"/>
                </a:moveTo>
                <a:lnTo>
                  <a:pt x="5515" y="160946"/>
                </a:lnTo>
                <a:lnTo>
                  <a:pt x="21225" y="116991"/>
                </a:lnTo>
                <a:lnTo>
                  <a:pt x="45877" y="78217"/>
                </a:lnTo>
                <a:lnTo>
                  <a:pt x="78217" y="45877"/>
                </a:lnTo>
                <a:lnTo>
                  <a:pt x="116991" y="21225"/>
                </a:lnTo>
                <a:lnTo>
                  <a:pt x="160946" y="5515"/>
                </a:lnTo>
                <a:lnTo>
                  <a:pt x="208829" y="0"/>
                </a:lnTo>
                <a:lnTo>
                  <a:pt x="2779862" y="0"/>
                </a:lnTo>
                <a:lnTo>
                  <a:pt x="2827744" y="5515"/>
                </a:lnTo>
                <a:lnTo>
                  <a:pt x="2871699" y="21225"/>
                </a:lnTo>
                <a:lnTo>
                  <a:pt x="2910473" y="45877"/>
                </a:lnTo>
                <a:lnTo>
                  <a:pt x="2942813" y="78217"/>
                </a:lnTo>
                <a:lnTo>
                  <a:pt x="2967465" y="116991"/>
                </a:lnTo>
                <a:lnTo>
                  <a:pt x="2983175" y="160946"/>
                </a:lnTo>
                <a:lnTo>
                  <a:pt x="2988691" y="208829"/>
                </a:lnTo>
                <a:lnTo>
                  <a:pt x="2988691" y="1044118"/>
                </a:lnTo>
                <a:lnTo>
                  <a:pt x="2983175" y="1092000"/>
                </a:lnTo>
                <a:lnTo>
                  <a:pt x="2967465" y="1135955"/>
                </a:lnTo>
                <a:lnTo>
                  <a:pt x="2942813" y="1174729"/>
                </a:lnTo>
                <a:lnTo>
                  <a:pt x="2910473" y="1207069"/>
                </a:lnTo>
                <a:lnTo>
                  <a:pt x="2871699" y="1231721"/>
                </a:lnTo>
                <a:lnTo>
                  <a:pt x="2827744" y="1247431"/>
                </a:lnTo>
                <a:lnTo>
                  <a:pt x="2779862" y="1252947"/>
                </a:lnTo>
                <a:lnTo>
                  <a:pt x="208829" y="1252947"/>
                </a:lnTo>
                <a:lnTo>
                  <a:pt x="160946" y="1247431"/>
                </a:lnTo>
                <a:lnTo>
                  <a:pt x="116991" y="1231721"/>
                </a:lnTo>
                <a:lnTo>
                  <a:pt x="78217" y="1207069"/>
                </a:lnTo>
                <a:lnTo>
                  <a:pt x="45877" y="1174729"/>
                </a:lnTo>
                <a:lnTo>
                  <a:pt x="21225" y="1135955"/>
                </a:lnTo>
                <a:lnTo>
                  <a:pt x="5515" y="1092000"/>
                </a:lnTo>
                <a:lnTo>
                  <a:pt x="0" y="1044118"/>
                </a:lnTo>
                <a:lnTo>
                  <a:pt x="0" y="208829"/>
                </a:lnTo>
                <a:close/>
              </a:path>
            </a:pathLst>
          </a:custGeom>
          <a:ln w="3175">
            <a:solidFill>
              <a:srgbClr val="B9394D"/>
            </a:solidFill>
          </a:ln>
        </p:spPr>
        <p:txBody>
          <a:bodyPr wrap="square" lIns="0" tIns="0" rIns="0" bIns="0" rtlCol="0"/>
          <a:lstStyle/>
          <a:p>
            <a:endParaRPr/>
          </a:p>
        </p:txBody>
      </p:sp>
      <p:sp>
        <p:nvSpPr>
          <p:cNvPr id="30" name="object 30"/>
          <p:cNvSpPr txBox="1"/>
          <p:nvPr/>
        </p:nvSpPr>
        <p:spPr>
          <a:xfrm rot="1500000">
            <a:off x="9135174" y="3402951"/>
            <a:ext cx="1178861" cy="355600"/>
          </a:xfrm>
          <a:prstGeom prst="rect">
            <a:avLst/>
          </a:prstGeom>
        </p:spPr>
        <p:txBody>
          <a:bodyPr vert="horz" wrap="square" lIns="0" tIns="0" rIns="0" bIns="0" rtlCol="0">
            <a:spAutoFit/>
          </a:bodyPr>
          <a:lstStyle/>
          <a:p>
            <a:pPr>
              <a:lnSpc>
                <a:spcPts val="2800"/>
              </a:lnSpc>
            </a:pPr>
            <a:r>
              <a:rPr sz="2800" b="1" spc="-5" dirty="0">
                <a:solidFill>
                  <a:srgbClr val="B9394D"/>
                </a:solidFill>
                <a:latin typeface="Calibri"/>
                <a:cs typeface="Calibri"/>
              </a:rPr>
              <a:t>U</a:t>
            </a:r>
            <a:r>
              <a:rPr sz="2800" b="1" spc="-55" dirty="0">
                <a:solidFill>
                  <a:srgbClr val="B9394D"/>
                </a:solidFill>
                <a:latin typeface="Calibri"/>
                <a:cs typeface="Calibri"/>
              </a:rPr>
              <a:t>n</a:t>
            </a:r>
            <a:r>
              <a:rPr sz="2800" b="1" spc="-20" dirty="0">
                <a:solidFill>
                  <a:srgbClr val="B9394D"/>
                </a:solidFill>
                <a:latin typeface="Calibri"/>
                <a:cs typeface="Calibri"/>
              </a:rPr>
              <a:t>tr</a:t>
            </a:r>
            <a:r>
              <a:rPr sz="2800" b="1" spc="-5" dirty="0">
                <a:solidFill>
                  <a:srgbClr val="B9394D"/>
                </a:solidFill>
                <a:latin typeface="Calibri"/>
                <a:cs typeface="Calibri"/>
              </a:rPr>
              <a:t>u</a:t>
            </a:r>
            <a:r>
              <a:rPr sz="2800" b="1" spc="-60" dirty="0">
                <a:solidFill>
                  <a:srgbClr val="B9394D"/>
                </a:solidFill>
                <a:latin typeface="Calibri"/>
                <a:cs typeface="Calibri"/>
              </a:rPr>
              <a:t>s</a:t>
            </a:r>
            <a:r>
              <a:rPr sz="2800" b="1" dirty="0">
                <a:solidFill>
                  <a:srgbClr val="B9394D"/>
                </a:solidFill>
                <a:latin typeface="Calibri"/>
                <a:cs typeface="Calibri"/>
              </a:rPr>
              <a:t>t</a:t>
            </a:r>
            <a:endParaRPr sz="2800">
              <a:latin typeface="Calibri"/>
              <a:cs typeface="Calibri"/>
            </a:endParaRPr>
          </a:p>
        </p:txBody>
      </p:sp>
      <p:sp>
        <p:nvSpPr>
          <p:cNvPr id="31" name="object 31"/>
          <p:cNvSpPr/>
          <p:nvPr/>
        </p:nvSpPr>
        <p:spPr>
          <a:xfrm>
            <a:off x="8738947" y="3552974"/>
            <a:ext cx="1492885" cy="742315"/>
          </a:xfrm>
          <a:custGeom>
            <a:avLst/>
            <a:gdLst/>
            <a:ahLst/>
            <a:cxnLst/>
            <a:rect l="l" t="t" r="r" b="b"/>
            <a:pathLst>
              <a:path w="1492884" h="742314">
                <a:moveTo>
                  <a:pt x="1426947" y="644927"/>
                </a:moveTo>
                <a:lnTo>
                  <a:pt x="1395500" y="710834"/>
                </a:lnTo>
                <a:lnTo>
                  <a:pt x="1461406" y="742281"/>
                </a:lnTo>
                <a:lnTo>
                  <a:pt x="1492854" y="676375"/>
                </a:lnTo>
                <a:lnTo>
                  <a:pt x="1426947" y="644927"/>
                </a:lnTo>
                <a:close/>
              </a:path>
              <a:path w="1492884" h="742314">
                <a:moveTo>
                  <a:pt x="1295133" y="582033"/>
                </a:moveTo>
                <a:lnTo>
                  <a:pt x="1263686" y="647940"/>
                </a:lnTo>
                <a:lnTo>
                  <a:pt x="1329593" y="679386"/>
                </a:lnTo>
                <a:lnTo>
                  <a:pt x="1361039" y="613479"/>
                </a:lnTo>
                <a:lnTo>
                  <a:pt x="1295133" y="582033"/>
                </a:lnTo>
                <a:close/>
              </a:path>
              <a:path w="1492884" h="742314">
                <a:moveTo>
                  <a:pt x="1163320" y="519137"/>
                </a:moveTo>
                <a:lnTo>
                  <a:pt x="1131872" y="585044"/>
                </a:lnTo>
                <a:lnTo>
                  <a:pt x="1197778" y="616492"/>
                </a:lnTo>
                <a:lnTo>
                  <a:pt x="1229226" y="550585"/>
                </a:lnTo>
                <a:lnTo>
                  <a:pt x="1163320" y="519137"/>
                </a:lnTo>
                <a:close/>
              </a:path>
              <a:path w="1492884" h="742314">
                <a:moveTo>
                  <a:pt x="1031506" y="456243"/>
                </a:moveTo>
                <a:lnTo>
                  <a:pt x="1000058" y="522150"/>
                </a:lnTo>
                <a:lnTo>
                  <a:pt x="1065965" y="553598"/>
                </a:lnTo>
                <a:lnTo>
                  <a:pt x="1097413" y="487690"/>
                </a:lnTo>
                <a:lnTo>
                  <a:pt x="1031506" y="456243"/>
                </a:lnTo>
                <a:close/>
              </a:path>
              <a:path w="1492884" h="742314">
                <a:moveTo>
                  <a:pt x="899692" y="393348"/>
                </a:moveTo>
                <a:lnTo>
                  <a:pt x="868244" y="459256"/>
                </a:lnTo>
                <a:lnTo>
                  <a:pt x="934152" y="490702"/>
                </a:lnTo>
                <a:lnTo>
                  <a:pt x="965598" y="424795"/>
                </a:lnTo>
                <a:lnTo>
                  <a:pt x="899692" y="393348"/>
                </a:lnTo>
                <a:close/>
              </a:path>
              <a:path w="1492884" h="742314">
                <a:moveTo>
                  <a:pt x="767878" y="330454"/>
                </a:moveTo>
                <a:lnTo>
                  <a:pt x="736431" y="396360"/>
                </a:lnTo>
                <a:lnTo>
                  <a:pt x="802337" y="427808"/>
                </a:lnTo>
                <a:lnTo>
                  <a:pt x="833785" y="361901"/>
                </a:lnTo>
                <a:lnTo>
                  <a:pt x="767878" y="330454"/>
                </a:lnTo>
                <a:close/>
              </a:path>
              <a:path w="1492884" h="742314">
                <a:moveTo>
                  <a:pt x="636064" y="267559"/>
                </a:moveTo>
                <a:lnTo>
                  <a:pt x="604617" y="333466"/>
                </a:lnTo>
                <a:lnTo>
                  <a:pt x="670524" y="364914"/>
                </a:lnTo>
                <a:lnTo>
                  <a:pt x="701972" y="299006"/>
                </a:lnTo>
                <a:lnTo>
                  <a:pt x="636064" y="267559"/>
                </a:lnTo>
                <a:close/>
              </a:path>
              <a:path w="1492884" h="742314">
                <a:moveTo>
                  <a:pt x="504250" y="204664"/>
                </a:moveTo>
                <a:lnTo>
                  <a:pt x="472803" y="270570"/>
                </a:lnTo>
                <a:lnTo>
                  <a:pt x="538711" y="302018"/>
                </a:lnTo>
                <a:lnTo>
                  <a:pt x="570157" y="236112"/>
                </a:lnTo>
                <a:lnTo>
                  <a:pt x="504250" y="204664"/>
                </a:lnTo>
                <a:close/>
              </a:path>
              <a:path w="1492884" h="742314">
                <a:moveTo>
                  <a:pt x="372437" y="141770"/>
                </a:moveTo>
                <a:lnTo>
                  <a:pt x="340989" y="207676"/>
                </a:lnTo>
                <a:lnTo>
                  <a:pt x="406896" y="239124"/>
                </a:lnTo>
                <a:lnTo>
                  <a:pt x="438344" y="173217"/>
                </a:lnTo>
                <a:lnTo>
                  <a:pt x="372437" y="141770"/>
                </a:lnTo>
                <a:close/>
              </a:path>
              <a:path w="1492884" h="742314">
                <a:moveTo>
                  <a:pt x="244891" y="0"/>
                </a:moveTo>
                <a:lnTo>
                  <a:pt x="0" y="4518"/>
                </a:lnTo>
                <a:lnTo>
                  <a:pt x="150549" y="197721"/>
                </a:lnTo>
                <a:lnTo>
                  <a:pt x="244891" y="0"/>
                </a:lnTo>
                <a:close/>
              </a:path>
              <a:path w="1492884" h="742314">
                <a:moveTo>
                  <a:pt x="240623" y="78874"/>
                </a:moveTo>
                <a:lnTo>
                  <a:pt x="209176" y="144782"/>
                </a:lnTo>
                <a:lnTo>
                  <a:pt x="275083" y="176229"/>
                </a:lnTo>
                <a:lnTo>
                  <a:pt x="306531" y="110322"/>
                </a:lnTo>
                <a:lnTo>
                  <a:pt x="240623" y="78874"/>
                </a:lnTo>
                <a:close/>
              </a:path>
            </a:pathLst>
          </a:custGeom>
          <a:solidFill>
            <a:srgbClr val="B9394D"/>
          </a:solidFill>
        </p:spPr>
        <p:txBody>
          <a:bodyPr wrap="square" lIns="0" tIns="0" rIns="0" bIns="0" rtlCol="0"/>
          <a:lstStyle/>
          <a:p>
            <a:endParaRPr/>
          </a:p>
        </p:txBody>
      </p:sp>
      <p:sp>
        <p:nvSpPr>
          <p:cNvPr id="32" name="object 32"/>
          <p:cNvSpPr txBox="1">
            <a:spLocks noGrp="1"/>
          </p:cNvSpPr>
          <p:nvPr>
            <p:ph type="ftr" sz="quarter" idx="5"/>
          </p:nvPr>
        </p:nvSpPr>
        <p:spPr>
          <a:prstGeom prst="rect">
            <a:avLst/>
          </a:prstGeom>
        </p:spPr>
        <p:txBody>
          <a:bodyPr vert="horz" wrap="square" lIns="0" tIns="7620" rIns="0" bIns="0" rtlCol="0">
            <a:spAutoFit/>
          </a:bodyPr>
          <a:lstStyle/>
          <a:p>
            <a:pPr marL="12700">
              <a:lnSpc>
                <a:spcPct val="100000"/>
              </a:lnSpc>
              <a:spcBef>
                <a:spcPts val="60"/>
              </a:spcBef>
            </a:pPr>
            <a:r>
              <a:rPr dirty="0"/>
              <a:t>@ Uhuru</a:t>
            </a:r>
            <a:r>
              <a:rPr spc="-65" dirty="0"/>
              <a:t> </a:t>
            </a:r>
            <a:r>
              <a:rPr spc="-5" dirty="0"/>
              <a:t>Corporation</a:t>
            </a:r>
          </a:p>
        </p:txBody>
      </p:sp>
      <p:sp>
        <p:nvSpPr>
          <p:cNvPr id="33" name="object 33"/>
          <p:cNvSpPr txBox="1">
            <a:spLocks noGrp="1"/>
          </p:cNvSpPr>
          <p:nvPr>
            <p:ph type="sldNum" sz="quarter" idx="7"/>
          </p:nvPr>
        </p:nvSpPr>
        <p:spPr>
          <a:prstGeom prst="rect">
            <a:avLst/>
          </a:prstGeom>
        </p:spPr>
        <p:txBody>
          <a:bodyPr vert="horz" wrap="square" lIns="0" tIns="7620" rIns="0" bIns="0" rtlCol="0">
            <a:spAutoFit/>
          </a:bodyPr>
          <a:lstStyle/>
          <a:p>
            <a:pPr marL="25400">
              <a:lnSpc>
                <a:spcPct val="100000"/>
              </a:lnSpc>
              <a:spcBef>
                <a:spcPts val="60"/>
              </a:spcBef>
            </a:pPr>
            <a:fld id="{81D60167-4931-47E6-BA6A-407CBD079E47}" type="slidenum">
              <a:rPr dirty="0"/>
              <a:t>8</a:t>
            </a:fld>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8739" y="279907"/>
            <a:ext cx="1884045" cy="391160"/>
          </a:xfrm>
          <a:prstGeom prst="rect">
            <a:avLst/>
          </a:prstGeom>
        </p:spPr>
        <p:txBody>
          <a:bodyPr vert="horz" wrap="square" lIns="0" tIns="12700" rIns="0" bIns="0" rtlCol="0">
            <a:spAutoFit/>
          </a:bodyPr>
          <a:lstStyle/>
          <a:p>
            <a:pPr marL="12700">
              <a:lnSpc>
                <a:spcPct val="100000"/>
              </a:lnSpc>
              <a:spcBef>
                <a:spcPts val="100"/>
              </a:spcBef>
            </a:pPr>
            <a:r>
              <a:rPr spc="-30" dirty="0"/>
              <a:t>Trusted</a:t>
            </a:r>
            <a:r>
              <a:rPr spc="-55" dirty="0"/>
              <a:t> </a:t>
            </a:r>
            <a:r>
              <a:rPr spc="-5" dirty="0"/>
              <a:t>Device</a:t>
            </a:r>
          </a:p>
        </p:txBody>
      </p:sp>
      <p:sp>
        <p:nvSpPr>
          <p:cNvPr id="3" name="object 3"/>
          <p:cNvSpPr txBox="1"/>
          <p:nvPr/>
        </p:nvSpPr>
        <p:spPr>
          <a:xfrm>
            <a:off x="1206499" y="913891"/>
            <a:ext cx="9779000" cy="760095"/>
          </a:xfrm>
          <a:prstGeom prst="rect">
            <a:avLst/>
          </a:prstGeom>
        </p:spPr>
        <p:txBody>
          <a:bodyPr vert="horz" wrap="square" lIns="0" tIns="12700" rIns="0" bIns="0" rtlCol="0">
            <a:spAutoFit/>
          </a:bodyPr>
          <a:lstStyle/>
          <a:p>
            <a:pPr algn="ctr">
              <a:lnSpc>
                <a:spcPct val="100000"/>
              </a:lnSpc>
              <a:spcBef>
                <a:spcPts val="100"/>
              </a:spcBef>
            </a:pPr>
            <a:r>
              <a:rPr sz="2400" dirty="0">
                <a:latin typeface="Yu Gothic"/>
                <a:cs typeface="Yu Gothic"/>
              </a:rPr>
              <a:t>デバイスの継続的監査の証跡は</a:t>
            </a:r>
            <a:r>
              <a:rPr sz="2400" spc="-30" dirty="0">
                <a:latin typeface="Calibri"/>
                <a:cs typeface="Calibri"/>
              </a:rPr>
              <a:t>Trusted</a:t>
            </a:r>
            <a:r>
              <a:rPr sz="2400" spc="-15" dirty="0">
                <a:latin typeface="Calibri"/>
                <a:cs typeface="Calibri"/>
              </a:rPr>
              <a:t> </a:t>
            </a:r>
            <a:r>
              <a:rPr sz="2400" spc="-5" dirty="0">
                <a:latin typeface="Calibri"/>
                <a:cs typeface="Calibri"/>
              </a:rPr>
              <a:t>Device</a:t>
            </a:r>
            <a:r>
              <a:rPr sz="2400" dirty="0">
                <a:latin typeface="Yu Gothic"/>
                <a:cs typeface="Yu Gothic"/>
              </a:rPr>
              <a:t>分散型台帳に記帳</a:t>
            </a:r>
            <a:endParaRPr sz="2400">
              <a:latin typeface="Yu Gothic"/>
              <a:cs typeface="Yu Gothic"/>
            </a:endParaRPr>
          </a:p>
          <a:p>
            <a:pPr algn="ctr">
              <a:lnSpc>
                <a:spcPct val="100000"/>
              </a:lnSpc>
              <a:spcBef>
                <a:spcPts val="25"/>
              </a:spcBef>
            </a:pPr>
            <a:r>
              <a:rPr sz="2400" dirty="0">
                <a:latin typeface="Yu Gothic"/>
                <a:cs typeface="Yu Gothic"/>
              </a:rPr>
              <a:t>エージェントは如何なる⼈も組織も介さず証跡を残すことに意味がある</a:t>
            </a:r>
            <a:endParaRPr sz="2400">
              <a:latin typeface="Yu Gothic"/>
              <a:cs typeface="Yu Gothic"/>
            </a:endParaRPr>
          </a:p>
        </p:txBody>
      </p:sp>
      <p:sp>
        <p:nvSpPr>
          <p:cNvPr id="4" name="object 4"/>
          <p:cNvSpPr/>
          <p:nvPr/>
        </p:nvSpPr>
        <p:spPr>
          <a:xfrm>
            <a:off x="2612135" y="5480303"/>
            <a:ext cx="5870448" cy="71932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2636353" y="5507131"/>
            <a:ext cx="5766435" cy="614680"/>
          </a:xfrm>
          <a:custGeom>
            <a:avLst/>
            <a:gdLst/>
            <a:ahLst/>
            <a:cxnLst/>
            <a:rect l="l" t="t" r="r" b="b"/>
            <a:pathLst>
              <a:path w="5766434" h="614679">
                <a:moveTo>
                  <a:pt x="5766285" y="0"/>
                </a:moveTo>
                <a:lnTo>
                  <a:pt x="428378" y="0"/>
                </a:lnTo>
                <a:lnTo>
                  <a:pt x="0" y="614202"/>
                </a:lnTo>
                <a:lnTo>
                  <a:pt x="5337906" y="614202"/>
                </a:lnTo>
                <a:lnTo>
                  <a:pt x="5766285" y="0"/>
                </a:lnTo>
                <a:close/>
              </a:path>
            </a:pathLst>
          </a:custGeom>
          <a:solidFill>
            <a:srgbClr val="C1D38A"/>
          </a:solidFill>
        </p:spPr>
        <p:txBody>
          <a:bodyPr wrap="square" lIns="0" tIns="0" rIns="0" bIns="0" rtlCol="0"/>
          <a:lstStyle/>
          <a:p>
            <a:endParaRPr/>
          </a:p>
        </p:txBody>
      </p:sp>
      <p:sp>
        <p:nvSpPr>
          <p:cNvPr id="6" name="object 6"/>
          <p:cNvSpPr/>
          <p:nvPr/>
        </p:nvSpPr>
        <p:spPr>
          <a:xfrm>
            <a:off x="2791967" y="4364735"/>
            <a:ext cx="5870448" cy="716280"/>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2817957" y="4388619"/>
            <a:ext cx="5766435" cy="614680"/>
          </a:xfrm>
          <a:custGeom>
            <a:avLst/>
            <a:gdLst/>
            <a:ahLst/>
            <a:cxnLst/>
            <a:rect l="l" t="t" r="r" b="b"/>
            <a:pathLst>
              <a:path w="5766434" h="614679">
                <a:moveTo>
                  <a:pt x="5766285" y="0"/>
                </a:moveTo>
                <a:lnTo>
                  <a:pt x="428378" y="0"/>
                </a:lnTo>
                <a:lnTo>
                  <a:pt x="0" y="614203"/>
                </a:lnTo>
                <a:lnTo>
                  <a:pt x="5337905" y="614203"/>
                </a:lnTo>
                <a:lnTo>
                  <a:pt x="5766285" y="0"/>
                </a:lnTo>
                <a:close/>
              </a:path>
            </a:pathLst>
          </a:custGeom>
          <a:solidFill>
            <a:srgbClr val="E2CE9B"/>
          </a:solidFill>
        </p:spPr>
        <p:txBody>
          <a:bodyPr wrap="square" lIns="0" tIns="0" rIns="0" bIns="0" rtlCol="0"/>
          <a:lstStyle/>
          <a:p>
            <a:endParaRPr/>
          </a:p>
        </p:txBody>
      </p:sp>
      <p:sp>
        <p:nvSpPr>
          <p:cNvPr id="8" name="object 8"/>
          <p:cNvSpPr txBox="1"/>
          <p:nvPr/>
        </p:nvSpPr>
        <p:spPr>
          <a:xfrm>
            <a:off x="3078299" y="4738116"/>
            <a:ext cx="687070" cy="238760"/>
          </a:xfrm>
          <a:prstGeom prst="rect">
            <a:avLst/>
          </a:prstGeom>
        </p:spPr>
        <p:txBody>
          <a:bodyPr vert="horz" wrap="square" lIns="0" tIns="12700" rIns="0" bIns="0" rtlCol="0">
            <a:spAutoFit/>
          </a:bodyPr>
          <a:lstStyle/>
          <a:p>
            <a:pPr marL="12700">
              <a:lnSpc>
                <a:spcPct val="100000"/>
              </a:lnSpc>
              <a:spcBef>
                <a:spcPts val="100"/>
              </a:spcBef>
            </a:pPr>
            <a:r>
              <a:rPr sz="1400" b="1" i="1" spc="-5" dirty="0">
                <a:latin typeface="Calibri"/>
                <a:cs typeface="Calibri"/>
              </a:rPr>
              <a:t>Ga</a:t>
            </a:r>
            <a:r>
              <a:rPr sz="1400" b="1" i="1" spc="-15" dirty="0">
                <a:latin typeface="Calibri"/>
                <a:cs typeface="Calibri"/>
              </a:rPr>
              <a:t>te</a:t>
            </a:r>
            <a:r>
              <a:rPr sz="1400" b="1" i="1" spc="-10" dirty="0">
                <a:latin typeface="Calibri"/>
                <a:cs typeface="Calibri"/>
              </a:rPr>
              <a:t>w</a:t>
            </a:r>
            <a:r>
              <a:rPr sz="1400" b="1" i="1" spc="-5" dirty="0">
                <a:latin typeface="Calibri"/>
                <a:cs typeface="Calibri"/>
              </a:rPr>
              <a:t>a</a:t>
            </a:r>
            <a:r>
              <a:rPr sz="1400" b="1" i="1" dirty="0">
                <a:latin typeface="Calibri"/>
                <a:cs typeface="Calibri"/>
              </a:rPr>
              <a:t>y</a:t>
            </a:r>
            <a:endParaRPr sz="1400">
              <a:latin typeface="Calibri"/>
              <a:cs typeface="Calibri"/>
            </a:endParaRPr>
          </a:p>
        </p:txBody>
      </p:sp>
      <p:sp>
        <p:nvSpPr>
          <p:cNvPr id="9" name="object 9"/>
          <p:cNvSpPr/>
          <p:nvPr/>
        </p:nvSpPr>
        <p:spPr>
          <a:xfrm>
            <a:off x="9252600" y="2434555"/>
            <a:ext cx="1656195" cy="1656195"/>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9206551" y="2396647"/>
            <a:ext cx="1702435" cy="1702435"/>
          </a:xfrm>
          <a:custGeom>
            <a:avLst/>
            <a:gdLst/>
            <a:ahLst/>
            <a:cxnLst/>
            <a:rect l="l" t="t" r="r" b="b"/>
            <a:pathLst>
              <a:path w="1702434" h="1702435">
                <a:moveTo>
                  <a:pt x="0" y="851122"/>
                </a:moveTo>
                <a:lnTo>
                  <a:pt x="1347" y="802824"/>
                </a:lnTo>
                <a:lnTo>
                  <a:pt x="5341" y="755234"/>
                </a:lnTo>
                <a:lnTo>
                  <a:pt x="11910" y="708421"/>
                </a:lnTo>
                <a:lnTo>
                  <a:pt x="20982" y="662460"/>
                </a:lnTo>
                <a:lnTo>
                  <a:pt x="32485" y="617420"/>
                </a:lnTo>
                <a:lnTo>
                  <a:pt x="46348" y="573375"/>
                </a:lnTo>
                <a:lnTo>
                  <a:pt x="62498" y="530396"/>
                </a:lnTo>
                <a:lnTo>
                  <a:pt x="80864" y="488555"/>
                </a:lnTo>
                <a:lnTo>
                  <a:pt x="101374" y="447924"/>
                </a:lnTo>
                <a:lnTo>
                  <a:pt x="123956" y="408574"/>
                </a:lnTo>
                <a:lnTo>
                  <a:pt x="148538" y="370578"/>
                </a:lnTo>
                <a:lnTo>
                  <a:pt x="175048" y="334007"/>
                </a:lnTo>
                <a:lnTo>
                  <a:pt x="203414" y="298934"/>
                </a:lnTo>
                <a:lnTo>
                  <a:pt x="233565" y="265429"/>
                </a:lnTo>
                <a:lnTo>
                  <a:pt x="265429" y="233565"/>
                </a:lnTo>
                <a:lnTo>
                  <a:pt x="298934" y="203414"/>
                </a:lnTo>
                <a:lnTo>
                  <a:pt x="334007" y="175048"/>
                </a:lnTo>
                <a:lnTo>
                  <a:pt x="370578" y="148538"/>
                </a:lnTo>
                <a:lnTo>
                  <a:pt x="408574" y="123956"/>
                </a:lnTo>
                <a:lnTo>
                  <a:pt x="447924" y="101374"/>
                </a:lnTo>
                <a:lnTo>
                  <a:pt x="488555" y="80864"/>
                </a:lnTo>
                <a:lnTo>
                  <a:pt x="530396" y="62498"/>
                </a:lnTo>
                <a:lnTo>
                  <a:pt x="573375" y="46348"/>
                </a:lnTo>
                <a:lnTo>
                  <a:pt x="617420" y="32485"/>
                </a:lnTo>
                <a:lnTo>
                  <a:pt x="662460" y="20982"/>
                </a:lnTo>
                <a:lnTo>
                  <a:pt x="708421" y="11910"/>
                </a:lnTo>
                <a:lnTo>
                  <a:pt x="755234" y="5341"/>
                </a:lnTo>
                <a:lnTo>
                  <a:pt x="802824" y="1347"/>
                </a:lnTo>
                <a:lnTo>
                  <a:pt x="851122" y="0"/>
                </a:lnTo>
                <a:lnTo>
                  <a:pt x="899420" y="1347"/>
                </a:lnTo>
                <a:lnTo>
                  <a:pt x="947010" y="5341"/>
                </a:lnTo>
                <a:lnTo>
                  <a:pt x="993823" y="11910"/>
                </a:lnTo>
                <a:lnTo>
                  <a:pt x="1039784" y="20982"/>
                </a:lnTo>
                <a:lnTo>
                  <a:pt x="1084823" y="32485"/>
                </a:lnTo>
                <a:lnTo>
                  <a:pt x="1128868" y="46348"/>
                </a:lnTo>
                <a:lnTo>
                  <a:pt x="1171847" y="62498"/>
                </a:lnTo>
                <a:lnTo>
                  <a:pt x="1213688" y="80864"/>
                </a:lnTo>
                <a:lnTo>
                  <a:pt x="1254320" y="101374"/>
                </a:lnTo>
                <a:lnTo>
                  <a:pt x="1293669" y="123956"/>
                </a:lnTo>
                <a:lnTo>
                  <a:pt x="1331666" y="148538"/>
                </a:lnTo>
                <a:lnTo>
                  <a:pt x="1368236" y="175048"/>
                </a:lnTo>
                <a:lnTo>
                  <a:pt x="1403310" y="203414"/>
                </a:lnTo>
                <a:lnTo>
                  <a:pt x="1436815" y="233565"/>
                </a:lnTo>
                <a:lnTo>
                  <a:pt x="1468679" y="265429"/>
                </a:lnTo>
                <a:lnTo>
                  <a:pt x="1498830" y="298934"/>
                </a:lnTo>
                <a:lnTo>
                  <a:pt x="1527196" y="334007"/>
                </a:lnTo>
                <a:lnTo>
                  <a:pt x="1553706" y="370578"/>
                </a:lnTo>
                <a:lnTo>
                  <a:pt x="1578288" y="408574"/>
                </a:lnTo>
                <a:lnTo>
                  <a:pt x="1600870" y="447924"/>
                </a:lnTo>
                <a:lnTo>
                  <a:pt x="1621380" y="488555"/>
                </a:lnTo>
                <a:lnTo>
                  <a:pt x="1639746" y="530396"/>
                </a:lnTo>
                <a:lnTo>
                  <a:pt x="1655896" y="573375"/>
                </a:lnTo>
                <a:lnTo>
                  <a:pt x="1669759" y="617420"/>
                </a:lnTo>
                <a:lnTo>
                  <a:pt x="1681262" y="662460"/>
                </a:lnTo>
                <a:lnTo>
                  <a:pt x="1690334" y="708421"/>
                </a:lnTo>
                <a:lnTo>
                  <a:pt x="1696903" y="755234"/>
                </a:lnTo>
                <a:lnTo>
                  <a:pt x="1700897" y="802824"/>
                </a:lnTo>
                <a:lnTo>
                  <a:pt x="1702245" y="851122"/>
                </a:lnTo>
                <a:lnTo>
                  <a:pt x="1700897" y="899420"/>
                </a:lnTo>
                <a:lnTo>
                  <a:pt x="1696903" y="947010"/>
                </a:lnTo>
                <a:lnTo>
                  <a:pt x="1690334" y="993823"/>
                </a:lnTo>
                <a:lnTo>
                  <a:pt x="1681262" y="1039784"/>
                </a:lnTo>
                <a:lnTo>
                  <a:pt x="1669759" y="1084823"/>
                </a:lnTo>
                <a:lnTo>
                  <a:pt x="1655896" y="1128868"/>
                </a:lnTo>
                <a:lnTo>
                  <a:pt x="1639746" y="1171847"/>
                </a:lnTo>
                <a:lnTo>
                  <a:pt x="1621380" y="1213688"/>
                </a:lnTo>
                <a:lnTo>
                  <a:pt x="1600870" y="1254320"/>
                </a:lnTo>
                <a:lnTo>
                  <a:pt x="1578288" y="1293669"/>
                </a:lnTo>
                <a:lnTo>
                  <a:pt x="1553706" y="1331666"/>
                </a:lnTo>
                <a:lnTo>
                  <a:pt x="1527196" y="1368236"/>
                </a:lnTo>
                <a:lnTo>
                  <a:pt x="1498830" y="1403310"/>
                </a:lnTo>
                <a:lnTo>
                  <a:pt x="1468679" y="1436815"/>
                </a:lnTo>
                <a:lnTo>
                  <a:pt x="1436815" y="1468679"/>
                </a:lnTo>
                <a:lnTo>
                  <a:pt x="1403310" y="1498830"/>
                </a:lnTo>
                <a:lnTo>
                  <a:pt x="1368236" y="1527196"/>
                </a:lnTo>
                <a:lnTo>
                  <a:pt x="1331666" y="1553706"/>
                </a:lnTo>
                <a:lnTo>
                  <a:pt x="1293669" y="1578288"/>
                </a:lnTo>
                <a:lnTo>
                  <a:pt x="1254320" y="1600870"/>
                </a:lnTo>
                <a:lnTo>
                  <a:pt x="1213688" y="1621380"/>
                </a:lnTo>
                <a:lnTo>
                  <a:pt x="1171847" y="1639746"/>
                </a:lnTo>
                <a:lnTo>
                  <a:pt x="1128868" y="1655896"/>
                </a:lnTo>
                <a:lnTo>
                  <a:pt x="1084823" y="1669759"/>
                </a:lnTo>
                <a:lnTo>
                  <a:pt x="1039784" y="1681262"/>
                </a:lnTo>
                <a:lnTo>
                  <a:pt x="993823" y="1690334"/>
                </a:lnTo>
                <a:lnTo>
                  <a:pt x="947010" y="1696903"/>
                </a:lnTo>
                <a:lnTo>
                  <a:pt x="899420" y="1700897"/>
                </a:lnTo>
                <a:lnTo>
                  <a:pt x="851122" y="1702245"/>
                </a:lnTo>
                <a:lnTo>
                  <a:pt x="802824" y="1700897"/>
                </a:lnTo>
                <a:lnTo>
                  <a:pt x="755234" y="1696903"/>
                </a:lnTo>
                <a:lnTo>
                  <a:pt x="708421" y="1690334"/>
                </a:lnTo>
                <a:lnTo>
                  <a:pt x="662460" y="1681262"/>
                </a:lnTo>
                <a:lnTo>
                  <a:pt x="617420" y="1669759"/>
                </a:lnTo>
                <a:lnTo>
                  <a:pt x="573375" y="1655896"/>
                </a:lnTo>
                <a:lnTo>
                  <a:pt x="530396" y="1639746"/>
                </a:lnTo>
                <a:lnTo>
                  <a:pt x="488555" y="1621380"/>
                </a:lnTo>
                <a:lnTo>
                  <a:pt x="447924" y="1600870"/>
                </a:lnTo>
                <a:lnTo>
                  <a:pt x="408574" y="1578288"/>
                </a:lnTo>
                <a:lnTo>
                  <a:pt x="370578" y="1553706"/>
                </a:lnTo>
                <a:lnTo>
                  <a:pt x="334007" y="1527196"/>
                </a:lnTo>
                <a:lnTo>
                  <a:pt x="298934" y="1498830"/>
                </a:lnTo>
                <a:lnTo>
                  <a:pt x="265429" y="1468679"/>
                </a:lnTo>
                <a:lnTo>
                  <a:pt x="233565" y="1436815"/>
                </a:lnTo>
                <a:lnTo>
                  <a:pt x="203414" y="1403310"/>
                </a:lnTo>
                <a:lnTo>
                  <a:pt x="175048" y="1368236"/>
                </a:lnTo>
                <a:lnTo>
                  <a:pt x="148538" y="1331666"/>
                </a:lnTo>
                <a:lnTo>
                  <a:pt x="123956" y="1293669"/>
                </a:lnTo>
                <a:lnTo>
                  <a:pt x="101374" y="1254320"/>
                </a:lnTo>
                <a:lnTo>
                  <a:pt x="80864" y="1213688"/>
                </a:lnTo>
                <a:lnTo>
                  <a:pt x="62498" y="1171847"/>
                </a:lnTo>
                <a:lnTo>
                  <a:pt x="46348" y="1128868"/>
                </a:lnTo>
                <a:lnTo>
                  <a:pt x="32485" y="1084823"/>
                </a:lnTo>
                <a:lnTo>
                  <a:pt x="20982" y="1039784"/>
                </a:lnTo>
                <a:lnTo>
                  <a:pt x="11910" y="993823"/>
                </a:lnTo>
                <a:lnTo>
                  <a:pt x="5341" y="947010"/>
                </a:lnTo>
                <a:lnTo>
                  <a:pt x="1347" y="899420"/>
                </a:lnTo>
                <a:lnTo>
                  <a:pt x="0" y="851122"/>
                </a:lnTo>
                <a:close/>
              </a:path>
            </a:pathLst>
          </a:custGeom>
          <a:ln w="6350">
            <a:solidFill>
              <a:srgbClr val="1C9AAD"/>
            </a:solidFill>
          </a:ln>
        </p:spPr>
        <p:txBody>
          <a:bodyPr wrap="square" lIns="0" tIns="0" rIns="0" bIns="0" rtlCol="0"/>
          <a:lstStyle/>
          <a:p>
            <a:endParaRPr/>
          </a:p>
        </p:txBody>
      </p:sp>
      <p:sp>
        <p:nvSpPr>
          <p:cNvPr id="11" name="object 11"/>
          <p:cNvSpPr/>
          <p:nvPr/>
        </p:nvSpPr>
        <p:spPr>
          <a:xfrm>
            <a:off x="5983223" y="2974848"/>
            <a:ext cx="1740407" cy="984503"/>
          </a:xfrm>
          <a:prstGeom prst="rect">
            <a:avLst/>
          </a:prstGeom>
          <a:blipFill>
            <a:blip r:embed="rId5" cstate="print"/>
            <a:stretch>
              <a:fillRect/>
            </a:stretch>
          </a:blipFill>
        </p:spPr>
        <p:txBody>
          <a:bodyPr wrap="square" lIns="0" tIns="0" rIns="0" bIns="0" rtlCol="0"/>
          <a:lstStyle/>
          <a:p>
            <a:endParaRPr/>
          </a:p>
        </p:txBody>
      </p:sp>
      <p:sp>
        <p:nvSpPr>
          <p:cNvPr id="12" name="object 12"/>
          <p:cNvSpPr/>
          <p:nvPr/>
        </p:nvSpPr>
        <p:spPr>
          <a:xfrm>
            <a:off x="439641" y="2565261"/>
            <a:ext cx="2978853" cy="469711"/>
          </a:xfrm>
          <a:prstGeom prst="rect">
            <a:avLst/>
          </a:prstGeom>
          <a:blipFill>
            <a:blip r:embed="rId6" cstate="print"/>
            <a:stretch>
              <a:fillRect/>
            </a:stretch>
          </a:blipFill>
        </p:spPr>
        <p:txBody>
          <a:bodyPr wrap="square" lIns="0" tIns="0" rIns="0" bIns="0" rtlCol="0"/>
          <a:lstStyle/>
          <a:p>
            <a:endParaRPr/>
          </a:p>
        </p:txBody>
      </p:sp>
      <p:sp>
        <p:nvSpPr>
          <p:cNvPr id="13" name="object 13"/>
          <p:cNvSpPr/>
          <p:nvPr/>
        </p:nvSpPr>
        <p:spPr>
          <a:xfrm>
            <a:off x="4452222" y="4885241"/>
            <a:ext cx="484505" cy="684530"/>
          </a:xfrm>
          <a:custGeom>
            <a:avLst/>
            <a:gdLst/>
            <a:ahLst/>
            <a:cxnLst/>
            <a:rect l="l" t="t" r="r" b="b"/>
            <a:pathLst>
              <a:path w="484504" h="684529">
                <a:moveTo>
                  <a:pt x="0" y="517918"/>
                </a:moveTo>
                <a:lnTo>
                  <a:pt x="44626" y="684465"/>
                </a:lnTo>
                <a:lnTo>
                  <a:pt x="211171" y="639838"/>
                </a:lnTo>
                <a:lnTo>
                  <a:pt x="158379" y="609358"/>
                </a:lnTo>
                <a:lnTo>
                  <a:pt x="193573" y="548399"/>
                </a:lnTo>
                <a:lnTo>
                  <a:pt x="52792" y="548399"/>
                </a:lnTo>
                <a:lnTo>
                  <a:pt x="0" y="517918"/>
                </a:lnTo>
                <a:close/>
              </a:path>
              <a:path w="484504" h="684529">
                <a:moveTo>
                  <a:pt x="439802" y="0"/>
                </a:moveTo>
                <a:lnTo>
                  <a:pt x="273255" y="44625"/>
                </a:lnTo>
                <a:lnTo>
                  <a:pt x="326049" y="75105"/>
                </a:lnTo>
                <a:lnTo>
                  <a:pt x="52792" y="548399"/>
                </a:lnTo>
                <a:lnTo>
                  <a:pt x="193573" y="548399"/>
                </a:lnTo>
                <a:lnTo>
                  <a:pt x="431634" y="136065"/>
                </a:lnTo>
                <a:lnTo>
                  <a:pt x="476260" y="136065"/>
                </a:lnTo>
                <a:lnTo>
                  <a:pt x="439802" y="0"/>
                </a:lnTo>
                <a:close/>
              </a:path>
              <a:path w="484504" h="684529">
                <a:moveTo>
                  <a:pt x="476260" y="136065"/>
                </a:moveTo>
                <a:lnTo>
                  <a:pt x="431634" y="136065"/>
                </a:lnTo>
                <a:lnTo>
                  <a:pt x="484427" y="166545"/>
                </a:lnTo>
                <a:lnTo>
                  <a:pt x="476260" y="136065"/>
                </a:lnTo>
                <a:close/>
              </a:path>
            </a:pathLst>
          </a:custGeom>
          <a:solidFill>
            <a:srgbClr val="7F7F7F"/>
          </a:solidFill>
        </p:spPr>
        <p:txBody>
          <a:bodyPr wrap="square" lIns="0" tIns="0" rIns="0" bIns="0" rtlCol="0"/>
          <a:lstStyle/>
          <a:p>
            <a:endParaRPr/>
          </a:p>
        </p:txBody>
      </p:sp>
      <p:sp>
        <p:nvSpPr>
          <p:cNvPr id="14" name="object 14"/>
          <p:cNvSpPr/>
          <p:nvPr/>
        </p:nvSpPr>
        <p:spPr>
          <a:xfrm>
            <a:off x="5304591" y="4885240"/>
            <a:ext cx="484505" cy="684530"/>
          </a:xfrm>
          <a:custGeom>
            <a:avLst/>
            <a:gdLst/>
            <a:ahLst/>
            <a:cxnLst/>
            <a:rect l="l" t="t" r="r" b="b"/>
            <a:pathLst>
              <a:path w="484504" h="684529">
                <a:moveTo>
                  <a:pt x="0" y="517919"/>
                </a:moveTo>
                <a:lnTo>
                  <a:pt x="44626" y="684465"/>
                </a:lnTo>
                <a:lnTo>
                  <a:pt x="211171" y="639839"/>
                </a:lnTo>
                <a:lnTo>
                  <a:pt x="158377" y="609359"/>
                </a:lnTo>
                <a:lnTo>
                  <a:pt x="193573" y="548399"/>
                </a:lnTo>
                <a:lnTo>
                  <a:pt x="52792" y="548399"/>
                </a:lnTo>
                <a:lnTo>
                  <a:pt x="0" y="517919"/>
                </a:lnTo>
                <a:close/>
              </a:path>
              <a:path w="484504" h="684529">
                <a:moveTo>
                  <a:pt x="439802" y="0"/>
                </a:moveTo>
                <a:lnTo>
                  <a:pt x="273255" y="44626"/>
                </a:lnTo>
                <a:lnTo>
                  <a:pt x="326049" y="75106"/>
                </a:lnTo>
                <a:lnTo>
                  <a:pt x="52792" y="548399"/>
                </a:lnTo>
                <a:lnTo>
                  <a:pt x="193573" y="548399"/>
                </a:lnTo>
                <a:lnTo>
                  <a:pt x="431634" y="136065"/>
                </a:lnTo>
                <a:lnTo>
                  <a:pt x="476260" y="136065"/>
                </a:lnTo>
                <a:lnTo>
                  <a:pt x="439802" y="0"/>
                </a:lnTo>
                <a:close/>
              </a:path>
              <a:path w="484504" h="684529">
                <a:moveTo>
                  <a:pt x="476260" y="136065"/>
                </a:moveTo>
                <a:lnTo>
                  <a:pt x="431634" y="136065"/>
                </a:lnTo>
                <a:lnTo>
                  <a:pt x="484427" y="166546"/>
                </a:lnTo>
                <a:lnTo>
                  <a:pt x="476260" y="136065"/>
                </a:lnTo>
                <a:close/>
              </a:path>
            </a:pathLst>
          </a:custGeom>
          <a:solidFill>
            <a:srgbClr val="7F7F7F"/>
          </a:solidFill>
        </p:spPr>
        <p:txBody>
          <a:bodyPr wrap="square" lIns="0" tIns="0" rIns="0" bIns="0" rtlCol="0"/>
          <a:lstStyle/>
          <a:p>
            <a:endParaRPr/>
          </a:p>
        </p:txBody>
      </p:sp>
      <p:sp>
        <p:nvSpPr>
          <p:cNvPr id="15" name="object 15"/>
          <p:cNvSpPr/>
          <p:nvPr/>
        </p:nvSpPr>
        <p:spPr>
          <a:xfrm>
            <a:off x="6156961" y="4885241"/>
            <a:ext cx="484505" cy="684530"/>
          </a:xfrm>
          <a:custGeom>
            <a:avLst/>
            <a:gdLst/>
            <a:ahLst/>
            <a:cxnLst/>
            <a:rect l="l" t="t" r="r" b="b"/>
            <a:pathLst>
              <a:path w="484504" h="684529">
                <a:moveTo>
                  <a:pt x="0" y="517918"/>
                </a:moveTo>
                <a:lnTo>
                  <a:pt x="44626" y="684465"/>
                </a:lnTo>
                <a:lnTo>
                  <a:pt x="211171" y="639838"/>
                </a:lnTo>
                <a:lnTo>
                  <a:pt x="158377" y="609358"/>
                </a:lnTo>
                <a:lnTo>
                  <a:pt x="193572" y="548399"/>
                </a:lnTo>
                <a:lnTo>
                  <a:pt x="52792" y="548399"/>
                </a:lnTo>
                <a:lnTo>
                  <a:pt x="0" y="517918"/>
                </a:lnTo>
                <a:close/>
              </a:path>
              <a:path w="484504" h="684529">
                <a:moveTo>
                  <a:pt x="439802" y="0"/>
                </a:moveTo>
                <a:lnTo>
                  <a:pt x="273255" y="44625"/>
                </a:lnTo>
                <a:lnTo>
                  <a:pt x="326048" y="75105"/>
                </a:lnTo>
                <a:lnTo>
                  <a:pt x="52792" y="548399"/>
                </a:lnTo>
                <a:lnTo>
                  <a:pt x="193572" y="548399"/>
                </a:lnTo>
                <a:lnTo>
                  <a:pt x="431634" y="136065"/>
                </a:lnTo>
                <a:lnTo>
                  <a:pt x="476260" y="136065"/>
                </a:lnTo>
                <a:lnTo>
                  <a:pt x="439802" y="0"/>
                </a:lnTo>
                <a:close/>
              </a:path>
              <a:path w="484504" h="684529">
                <a:moveTo>
                  <a:pt x="476260" y="136065"/>
                </a:moveTo>
                <a:lnTo>
                  <a:pt x="431634" y="136065"/>
                </a:lnTo>
                <a:lnTo>
                  <a:pt x="484427" y="166545"/>
                </a:lnTo>
                <a:lnTo>
                  <a:pt x="476260" y="136065"/>
                </a:lnTo>
                <a:close/>
              </a:path>
            </a:pathLst>
          </a:custGeom>
          <a:solidFill>
            <a:srgbClr val="7F7F7F"/>
          </a:solidFill>
        </p:spPr>
        <p:txBody>
          <a:bodyPr wrap="square" lIns="0" tIns="0" rIns="0" bIns="0" rtlCol="0"/>
          <a:lstStyle/>
          <a:p>
            <a:endParaRPr/>
          </a:p>
        </p:txBody>
      </p:sp>
      <p:sp>
        <p:nvSpPr>
          <p:cNvPr id="16" name="object 16"/>
          <p:cNvSpPr txBox="1"/>
          <p:nvPr/>
        </p:nvSpPr>
        <p:spPr>
          <a:xfrm>
            <a:off x="5828244" y="3634740"/>
            <a:ext cx="443230" cy="238760"/>
          </a:xfrm>
          <a:prstGeom prst="rect">
            <a:avLst/>
          </a:prstGeom>
        </p:spPr>
        <p:txBody>
          <a:bodyPr vert="horz" wrap="square" lIns="0" tIns="12700" rIns="0" bIns="0" rtlCol="0">
            <a:spAutoFit/>
          </a:bodyPr>
          <a:lstStyle/>
          <a:p>
            <a:pPr marL="12700">
              <a:lnSpc>
                <a:spcPct val="100000"/>
              </a:lnSpc>
              <a:spcBef>
                <a:spcPts val="100"/>
              </a:spcBef>
            </a:pPr>
            <a:r>
              <a:rPr sz="1400" b="1" i="1" spc="-5" dirty="0">
                <a:latin typeface="Calibri"/>
                <a:cs typeface="Calibri"/>
              </a:rPr>
              <a:t>C</a:t>
            </a:r>
            <a:r>
              <a:rPr sz="1400" b="1" i="1" spc="5" dirty="0">
                <a:latin typeface="Calibri"/>
                <a:cs typeface="Calibri"/>
              </a:rPr>
              <a:t>l</a:t>
            </a:r>
            <a:r>
              <a:rPr sz="1400" b="1" i="1" spc="-5" dirty="0">
                <a:latin typeface="Calibri"/>
                <a:cs typeface="Calibri"/>
              </a:rPr>
              <a:t>ou</a:t>
            </a:r>
            <a:r>
              <a:rPr sz="1400" b="1" i="1" dirty="0">
                <a:latin typeface="Calibri"/>
                <a:cs typeface="Calibri"/>
              </a:rPr>
              <a:t>d</a:t>
            </a:r>
            <a:endParaRPr sz="1400">
              <a:latin typeface="Calibri"/>
              <a:cs typeface="Calibri"/>
            </a:endParaRPr>
          </a:p>
        </p:txBody>
      </p:sp>
      <p:sp>
        <p:nvSpPr>
          <p:cNvPr id="17" name="object 17"/>
          <p:cNvSpPr/>
          <p:nvPr/>
        </p:nvSpPr>
        <p:spPr>
          <a:xfrm>
            <a:off x="6789293" y="3801747"/>
            <a:ext cx="243840" cy="956944"/>
          </a:xfrm>
          <a:custGeom>
            <a:avLst/>
            <a:gdLst/>
            <a:ahLst/>
            <a:cxnLst/>
            <a:rect l="l" t="t" r="r" b="b"/>
            <a:pathLst>
              <a:path w="243840" h="956945">
                <a:moveTo>
                  <a:pt x="243839" y="834406"/>
                </a:moveTo>
                <a:lnTo>
                  <a:pt x="0" y="834406"/>
                </a:lnTo>
                <a:lnTo>
                  <a:pt x="121920" y="956325"/>
                </a:lnTo>
                <a:lnTo>
                  <a:pt x="243839" y="834406"/>
                </a:lnTo>
                <a:close/>
              </a:path>
              <a:path w="243840" h="956945">
                <a:moveTo>
                  <a:pt x="182879" y="121920"/>
                </a:moveTo>
                <a:lnTo>
                  <a:pt x="60958" y="121920"/>
                </a:lnTo>
                <a:lnTo>
                  <a:pt x="60958" y="834406"/>
                </a:lnTo>
                <a:lnTo>
                  <a:pt x="182879" y="834406"/>
                </a:lnTo>
                <a:lnTo>
                  <a:pt x="182879" y="121920"/>
                </a:lnTo>
                <a:close/>
              </a:path>
              <a:path w="243840" h="956945">
                <a:moveTo>
                  <a:pt x="121920" y="0"/>
                </a:moveTo>
                <a:lnTo>
                  <a:pt x="0" y="121920"/>
                </a:lnTo>
                <a:lnTo>
                  <a:pt x="243839" y="121920"/>
                </a:lnTo>
                <a:lnTo>
                  <a:pt x="121920" y="0"/>
                </a:lnTo>
                <a:close/>
              </a:path>
            </a:pathLst>
          </a:custGeom>
          <a:solidFill>
            <a:srgbClr val="7F7F7F"/>
          </a:solidFill>
        </p:spPr>
        <p:txBody>
          <a:bodyPr wrap="square" lIns="0" tIns="0" rIns="0" bIns="0" rtlCol="0"/>
          <a:lstStyle/>
          <a:p>
            <a:endParaRPr/>
          </a:p>
        </p:txBody>
      </p:sp>
      <p:sp>
        <p:nvSpPr>
          <p:cNvPr id="18" name="object 18"/>
          <p:cNvSpPr/>
          <p:nvPr/>
        </p:nvSpPr>
        <p:spPr>
          <a:xfrm>
            <a:off x="8238533" y="3205658"/>
            <a:ext cx="968375" cy="363855"/>
          </a:xfrm>
          <a:custGeom>
            <a:avLst/>
            <a:gdLst/>
            <a:ahLst/>
            <a:cxnLst/>
            <a:rect l="l" t="t" r="r" b="b"/>
            <a:pathLst>
              <a:path w="968375" h="363854">
                <a:moveTo>
                  <a:pt x="69957" y="272830"/>
                </a:moveTo>
                <a:lnTo>
                  <a:pt x="0" y="293772"/>
                </a:lnTo>
                <a:lnTo>
                  <a:pt x="20942" y="363729"/>
                </a:lnTo>
                <a:lnTo>
                  <a:pt x="90898" y="342788"/>
                </a:lnTo>
                <a:lnTo>
                  <a:pt x="69957" y="272830"/>
                </a:lnTo>
                <a:close/>
              </a:path>
              <a:path w="968375" h="363854">
                <a:moveTo>
                  <a:pt x="209873" y="230946"/>
                </a:moveTo>
                <a:lnTo>
                  <a:pt x="139915" y="251887"/>
                </a:lnTo>
                <a:lnTo>
                  <a:pt x="160856" y="321845"/>
                </a:lnTo>
                <a:lnTo>
                  <a:pt x="230814" y="300904"/>
                </a:lnTo>
                <a:lnTo>
                  <a:pt x="209873" y="230946"/>
                </a:lnTo>
                <a:close/>
              </a:path>
              <a:path w="968375" h="363854">
                <a:moveTo>
                  <a:pt x="349788" y="189063"/>
                </a:moveTo>
                <a:lnTo>
                  <a:pt x="279830" y="210004"/>
                </a:lnTo>
                <a:lnTo>
                  <a:pt x="300772" y="279962"/>
                </a:lnTo>
                <a:lnTo>
                  <a:pt x="370730" y="259021"/>
                </a:lnTo>
                <a:lnTo>
                  <a:pt x="349788" y="189063"/>
                </a:lnTo>
                <a:close/>
              </a:path>
              <a:path w="968375" h="363854">
                <a:moveTo>
                  <a:pt x="489704" y="147180"/>
                </a:moveTo>
                <a:lnTo>
                  <a:pt x="419746" y="168121"/>
                </a:lnTo>
                <a:lnTo>
                  <a:pt x="440688" y="238079"/>
                </a:lnTo>
                <a:lnTo>
                  <a:pt x="510646" y="217138"/>
                </a:lnTo>
                <a:lnTo>
                  <a:pt x="489704" y="147180"/>
                </a:lnTo>
                <a:close/>
              </a:path>
              <a:path w="968375" h="363854">
                <a:moveTo>
                  <a:pt x="629620" y="105296"/>
                </a:moveTo>
                <a:lnTo>
                  <a:pt x="559662" y="126237"/>
                </a:lnTo>
                <a:lnTo>
                  <a:pt x="580604" y="196195"/>
                </a:lnTo>
                <a:lnTo>
                  <a:pt x="650562" y="175253"/>
                </a:lnTo>
                <a:lnTo>
                  <a:pt x="629620" y="105296"/>
                </a:lnTo>
                <a:close/>
              </a:path>
              <a:path w="968375" h="363854">
                <a:moveTo>
                  <a:pt x="945357" y="63412"/>
                </a:moveTo>
                <a:lnTo>
                  <a:pt x="769536" y="63412"/>
                </a:lnTo>
                <a:lnTo>
                  <a:pt x="790477" y="133370"/>
                </a:lnTo>
                <a:lnTo>
                  <a:pt x="768614" y="139914"/>
                </a:lnTo>
                <a:lnTo>
                  <a:pt x="789556" y="209872"/>
                </a:lnTo>
                <a:lnTo>
                  <a:pt x="945357" y="63412"/>
                </a:lnTo>
                <a:close/>
              </a:path>
              <a:path w="968375" h="363854">
                <a:moveTo>
                  <a:pt x="747673" y="69957"/>
                </a:moveTo>
                <a:lnTo>
                  <a:pt x="699578" y="84354"/>
                </a:lnTo>
                <a:lnTo>
                  <a:pt x="720519" y="154312"/>
                </a:lnTo>
                <a:lnTo>
                  <a:pt x="768614" y="139914"/>
                </a:lnTo>
                <a:lnTo>
                  <a:pt x="747673" y="69957"/>
                </a:lnTo>
                <a:close/>
              </a:path>
              <a:path w="968375" h="363854">
                <a:moveTo>
                  <a:pt x="769536" y="63412"/>
                </a:moveTo>
                <a:lnTo>
                  <a:pt x="747673" y="69957"/>
                </a:lnTo>
                <a:lnTo>
                  <a:pt x="768614" y="139914"/>
                </a:lnTo>
                <a:lnTo>
                  <a:pt x="790477" y="133370"/>
                </a:lnTo>
                <a:lnTo>
                  <a:pt x="769536" y="63412"/>
                </a:lnTo>
                <a:close/>
              </a:path>
              <a:path w="968375" h="363854">
                <a:moveTo>
                  <a:pt x="726732" y="0"/>
                </a:moveTo>
                <a:lnTo>
                  <a:pt x="747673" y="69957"/>
                </a:lnTo>
                <a:lnTo>
                  <a:pt x="769536" y="63412"/>
                </a:lnTo>
                <a:lnTo>
                  <a:pt x="945357" y="63412"/>
                </a:lnTo>
                <a:lnTo>
                  <a:pt x="968018" y="42110"/>
                </a:lnTo>
                <a:lnTo>
                  <a:pt x="726732" y="0"/>
                </a:lnTo>
                <a:close/>
              </a:path>
            </a:pathLst>
          </a:custGeom>
          <a:solidFill>
            <a:srgbClr val="000000"/>
          </a:solidFill>
        </p:spPr>
        <p:txBody>
          <a:bodyPr wrap="square" lIns="0" tIns="0" rIns="0" bIns="0" rtlCol="0"/>
          <a:lstStyle/>
          <a:p>
            <a:endParaRPr/>
          </a:p>
        </p:txBody>
      </p:sp>
      <p:sp>
        <p:nvSpPr>
          <p:cNvPr id="19" name="object 19"/>
          <p:cNvSpPr/>
          <p:nvPr/>
        </p:nvSpPr>
        <p:spPr>
          <a:xfrm>
            <a:off x="7789640" y="3304728"/>
            <a:ext cx="459362" cy="459362"/>
          </a:xfrm>
          <a:prstGeom prst="rect">
            <a:avLst/>
          </a:prstGeom>
          <a:blipFill>
            <a:blip r:embed="rId7" cstate="print"/>
            <a:stretch>
              <a:fillRect/>
            </a:stretch>
          </a:blipFill>
        </p:spPr>
        <p:txBody>
          <a:bodyPr wrap="square" lIns="0" tIns="0" rIns="0" bIns="0" rtlCol="0"/>
          <a:lstStyle/>
          <a:p>
            <a:endParaRPr/>
          </a:p>
        </p:txBody>
      </p:sp>
      <p:sp>
        <p:nvSpPr>
          <p:cNvPr id="20" name="object 20"/>
          <p:cNvSpPr/>
          <p:nvPr/>
        </p:nvSpPr>
        <p:spPr>
          <a:xfrm>
            <a:off x="7789640" y="3909256"/>
            <a:ext cx="459362" cy="459362"/>
          </a:xfrm>
          <a:prstGeom prst="rect">
            <a:avLst/>
          </a:prstGeom>
          <a:blipFill>
            <a:blip r:embed="rId7" cstate="print"/>
            <a:stretch>
              <a:fillRect/>
            </a:stretch>
          </a:blipFill>
        </p:spPr>
        <p:txBody>
          <a:bodyPr wrap="square" lIns="0" tIns="0" rIns="0" bIns="0" rtlCol="0"/>
          <a:lstStyle/>
          <a:p>
            <a:endParaRPr/>
          </a:p>
        </p:txBody>
      </p:sp>
      <p:sp>
        <p:nvSpPr>
          <p:cNvPr id="21" name="object 21"/>
          <p:cNvSpPr/>
          <p:nvPr/>
        </p:nvSpPr>
        <p:spPr>
          <a:xfrm>
            <a:off x="7789640" y="5035533"/>
            <a:ext cx="459362" cy="459362"/>
          </a:xfrm>
          <a:prstGeom prst="rect">
            <a:avLst/>
          </a:prstGeom>
          <a:blipFill>
            <a:blip r:embed="rId7" cstate="print"/>
            <a:stretch>
              <a:fillRect/>
            </a:stretch>
          </a:blipFill>
        </p:spPr>
        <p:txBody>
          <a:bodyPr wrap="square" lIns="0" tIns="0" rIns="0" bIns="0" rtlCol="0"/>
          <a:lstStyle/>
          <a:p>
            <a:endParaRPr/>
          </a:p>
        </p:txBody>
      </p:sp>
      <p:sp>
        <p:nvSpPr>
          <p:cNvPr id="22" name="object 22"/>
          <p:cNvSpPr/>
          <p:nvPr/>
        </p:nvSpPr>
        <p:spPr>
          <a:xfrm>
            <a:off x="4568952" y="5373623"/>
            <a:ext cx="615696" cy="618744"/>
          </a:xfrm>
          <a:prstGeom prst="rect">
            <a:avLst/>
          </a:prstGeom>
          <a:blipFill>
            <a:blip r:embed="rId8" cstate="print"/>
            <a:stretch>
              <a:fillRect/>
            </a:stretch>
          </a:blipFill>
        </p:spPr>
        <p:txBody>
          <a:bodyPr wrap="square" lIns="0" tIns="0" rIns="0" bIns="0" rtlCol="0"/>
          <a:lstStyle/>
          <a:p>
            <a:endParaRPr/>
          </a:p>
        </p:txBody>
      </p:sp>
      <p:sp>
        <p:nvSpPr>
          <p:cNvPr id="23" name="object 23"/>
          <p:cNvSpPr/>
          <p:nvPr/>
        </p:nvSpPr>
        <p:spPr>
          <a:xfrm>
            <a:off x="5536392" y="5438483"/>
            <a:ext cx="568690" cy="476952"/>
          </a:xfrm>
          <a:prstGeom prst="rect">
            <a:avLst/>
          </a:prstGeom>
          <a:blipFill>
            <a:blip r:embed="rId9" cstate="print"/>
            <a:stretch>
              <a:fillRect/>
            </a:stretch>
          </a:blipFill>
        </p:spPr>
        <p:txBody>
          <a:bodyPr wrap="square" lIns="0" tIns="0" rIns="0" bIns="0" rtlCol="0"/>
          <a:lstStyle/>
          <a:p>
            <a:endParaRPr/>
          </a:p>
        </p:txBody>
      </p:sp>
      <p:sp>
        <p:nvSpPr>
          <p:cNvPr id="24" name="object 24"/>
          <p:cNvSpPr/>
          <p:nvPr/>
        </p:nvSpPr>
        <p:spPr>
          <a:xfrm>
            <a:off x="6458206" y="5432476"/>
            <a:ext cx="614202" cy="614202"/>
          </a:xfrm>
          <a:prstGeom prst="rect">
            <a:avLst/>
          </a:prstGeom>
          <a:blipFill>
            <a:blip r:embed="rId10" cstate="print"/>
            <a:stretch>
              <a:fillRect/>
            </a:stretch>
          </a:blipFill>
        </p:spPr>
        <p:txBody>
          <a:bodyPr wrap="square" lIns="0" tIns="0" rIns="0" bIns="0" rtlCol="0"/>
          <a:lstStyle/>
          <a:p>
            <a:endParaRPr/>
          </a:p>
        </p:txBody>
      </p:sp>
      <p:sp>
        <p:nvSpPr>
          <p:cNvPr id="25" name="object 25"/>
          <p:cNvSpPr/>
          <p:nvPr/>
        </p:nvSpPr>
        <p:spPr>
          <a:xfrm>
            <a:off x="4443984" y="5760719"/>
            <a:ext cx="329184" cy="329184"/>
          </a:xfrm>
          <a:prstGeom prst="rect">
            <a:avLst/>
          </a:prstGeom>
          <a:blipFill>
            <a:blip r:embed="rId11" cstate="print"/>
            <a:stretch>
              <a:fillRect/>
            </a:stretch>
          </a:blipFill>
        </p:spPr>
        <p:txBody>
          <a:bodyPr wrap="square" lIns="0" tIns="0" rIns="0" bIns="0" rtlCol="0"/>
          <a:lstStyle/>
          <a:p>
            <a:endParaRPr/>
          </a:p>
        </p:txBody>
      </p:sp>
      <p:sp>
        <p:nvSpPr>
          <p:cNvPr id="26" name="object 26"/>
          <p:cNvSpPr/>
          <p:nvPr/>
        </p:nvSpPr>
        <p:spPr>
          <a:xfrm>
            <a:off x="5148071" y="5760719"/>
            <a:ext cx="329184" cy="329184"/>
          </a:xfrm>
          <a:prstGeom prst="rect">
            <a:avLst/>
          </a:prstGeom>
          <a:blipFill>
            <a:blip r:embed="rId12" cstate="print"/>
            <a:stretch>
              <a:fillRect/>
            </a:stretch>
          </a:blipFill>
        </p:spPr>
        <p:txBody>
          <a:bodyPr wrap="square" lIns="0" tIns="0" rIns="0" bIns="0" rtlCol="0"/>
          <a:lstStyle/>
          <a:p>
            <a:endParaRPr/>
          </a:p>
        </p:txBody>
      </p:sp>
      <p:sp>
        <p:nvSpPr>
          <p:cNvPr id="27" name="object 27"/>
          <p:cNvSpPr/>
          <p:nvPr/>
        </p:nvSpPr>
        <p:spPr>
          <a:xfrm>
            <a:off x="6233159" y="5760719"/>
            <a:ext cx="329184" cy="329184"/>
          </a:xfrm>
          <a:prstGeom prst="rect">
            <a:avLst/>
          </a:prstGeom>
          <a:blipFill>
            <a:blip r:embed="rId13" cstate="print"/>
            <a:stretch>
              <a:fillRect/>
            </a:stretch>
          </a:blipFill>
        </p:spPr>
        <p:txBody>
          <a:bodyPr wrap="square" lIns="0" tIns="0" rIns="0" bIns="0" rtlCol="0"/>
          <a:lstStyle/>
          <a:p>
            <a:endParaRPr/>
          </a:p>
        </p:txBody>
      </p:sp>
      <p:sp>
        <p:nvSpPr>
          <p:cNvPr id="28" name="object 28"/>
          <p:cNvSpPr/>
          <p:nvPr/>
        </p:nvSpPr>
        <p:spPr>
          <a:xfrm>
            <a:off x="5149877" y="3855316"/>
            <a:ext cx="1174023" cy="1174023"/>
          </a:xfrm>
          <a:prstGeom prst="rect">
            <a:avLst/>
          </a:prstGeom>
          <a:blipFill>
            <a:blip r:embed="rId14" cstate="print"/>
            <a:stretch>
              <a:fillRect/>
            </a:stretch>
          </a:blipFill>
        </p:spPr>
        <p:txBody>
          <a:bodyPr wrap="square" lIns="0" tIns="0" rIns="0" bIns="0" rtlCol="0"/>
          <a:lstStyle/>
          <a:p>
            <a:endParaRPr/>
          </a:p>
        </p:txBody>
      </p:sp>
      <p:sp>
        <p:nvSpPr>
          <p:cNvPr id="29" name="object 29"/>
          <p:cNvSpPr/>
          <p:nvPr/>
        </p:nvSpPr>
        <p:spPr>
          <a:xfrm>
            <a:off x="5148071" y="4559808"/>
            <a:ext cx="329184" cy="329183"/>
          </a:xfrm>
          <a:prstGeom prst="rect">
            <a:avLst/>
          </a:prstGeom>
          <a:blipFill>
            <a:blip r:embed="rId15" cstate="print"/>
            <a:stretch>
              <a:fillRect/>
            </a:stretch>
          </a:blipFill>
        </p:spPr>
        <p:txBody>
          <a:bodyPr wrap="square" lIns="0" tIns="0" rIns="0" bIns="0" rtlCol="0"/>
          <a:lstStyle/>
          <a:p>
            <a:endParaRPr/>
          </a:p>
        </p:txBody>
      </p:sp>
      <p:sp>
        <p:nvSpPr>
          <p:cNvPr id="30" name="object 30"/>
          <p:cNvSpPr/>
          <p:nvPr/>
        </p:nvSpPr>
        <p:spPr>
          <a:xfrm>
            <a:off x="6702552" y="3358896"/>
            <a:ext cx="329183" cy="329183"/>
          </a:xfrm>
          <a:prstGeom prst="rect">
            <a:avLst/>
          </a:prstGeom>
          <a:blipFill>
            <a:blip r:embed="rId16" cstate="print"/>
            <a:stretch>
              <a:fillRect/>
            </a:stretch>
          </a:blipFill>
        </p:spPr>
        <p:txBody>
          <a:bodyPr wrap="square" lIns="0" tIns="0" rIns="0" bIns="0" rtlCol="0"/>
          <a:lstStyle/>
          <a:p>
            <a:endParaRPr/>
          </a:p>
        </p:txBody>
      </p:sp>
      <p:sp>
        <p:nvSpPr>
          <p:cNvPr id="31" name="object 31"/>
          <p:cNvSpPr/>
          <p:nvPr/>
        </p:nvSpPr>
        <p:spPr>
          <a:xfrm>
            <a:off x="8229451" y="3502545"/>
            <a:ext cx="1023619" cy="667385"/>
          </a:xfrm>
          <a:custGeom>
            <a:avLst/>
            <a:gdLst/>
            <a:ahLst/>
            <a:cxnLst/>
            <a:rect l="l" t="t" r="r" b="b"/>
            <a:pathLst>
              <a:path w="1023620" h="667385">
                <a:moveTo>
                  <a:pt x="61669" y="566451"/>
                </a:moveTo>
                <a:lnTo>
                  <a:pt x="0" y="605557"/>
                </a:lnTo>
                <a:lnTo>
                  <a:pt x="39105" y="667228"/>
                </a:lnTo>
                <a:lnTo>
                  <a:pt x="100777" y="628122"/>
                </a:lnTo>
                <a:lnTo>
                  <a:pt x="61669" y="566451"/>
                </a:lnTo>
                <a:close/>
              </a:path>
              <a:path w="1023620" h="667385">
                <a:moveTo>
                  <a:pt x="185012" y="488238"/>
                </a:moveTo>
                <a:lnTo>
                  <a:pt x="123341" y="527344"/>
                </a:lnTo>
                <a:lnTo>
                  <a:pt x="162448" y="589015"/>
                </a:lnTo>
                <a:lnTo>
                  <a:pt x="224119" y="549910"/>
                </a:lnTo>
                <a:lnTo>
                  <a:pt x="185012" y="488238"/>
                </a:lnTo>
                <a:close/>
              </a:path>
              <a:path w="1023620" h="667385">
                <a:moveTo>
                  <a:pt x="308354" y="410025"/>
                </a:moveTo>
                <a:lnTo>
                  <a:pt x="246683" y="449131"/>
                </a:lnTo>
                <a:lnTo>
                  <a:pt x="285790" y="510802"/>
                </a:lnTo>
                <a:lnTo>
                  <a:pt x="347461" y="471697"/>
                </a:lnTo>
                <a:lnTo>
                  <a:pt x="308354" y="410025"/>
                </a:lnTo>
                <a:close/>
              </a:path>
              <a:path w="1023620" h="667385">
                <a:moveTo>
                  <a:pt x="431697" y="331812"/>
                </a:moveTo>
                <a:lnTo>
                  <a:pt x="370025" y="370918"/>
                </a:lnTo>
                <a:lnTo>
                  <a:pt x="409133" y="432589"/>
                </a:lnTo>
                <a:lnTo>
                  <a:pt x="470804" y="393484"/>
                </a:lnTo>
                <a:lnTo>
                  <a:pt x="431697" y="331812"/>
                </a:lnTo>
                <a:close/>
              </a:path>
              <a:path w="1023620" h="667385">
                <a:moveTo>
                  <a:pt x="555039" y="253599"/>
                </a:moveTo>
                <a:lnTo>
                  <a:pt x="493368" y="292705"/>
                </a:lnTo>
                <a:lnTo>
                  <a:pt x="532475" y="354376"/>
                </a:lnTo>
                <a:lnTo>
                  <a:pt x="594146" y="315271"/>
                </a:lnTo>
                <a:lnTo>
                  <a:pt x="555039" y="253599"/>
                </a:lnTo>
                <a:close/>
              </a:path>
              <a:path w="1023620" h="667385">
                <a:moveTo>
                  <a:pt x="678381" y="175387"/>
                </a:moveTo>
                <a:lnTo>
                  <a:pt x="616710" y="214492"/>
                </a:lnTo>
                <a:lnTo>
                  <a:pt x="655817" y="276164"/>
                </a:lnTo>
                <a:lnTo>
                  <a:pt x="717489" y="237058"/>
                </a:lnTo>
                <a:lnTo>
                  <a:pt x="678381" y="175387"/>
                </a:lnTo>
                <a:close/>
              </a:path>
              <a:path w="1023620" h="667385">
                <a:moveTo>
                  <a:pt x="1023148" y="0"/>
                </a:moveTo>
                <a:lnTo>
                  <a:pt x="779475" y="24813"/>
                </a:lnTo>
                <a:lnTo>
                  <a:pt x="896795" y="209826"/>
                </a:lnTo>
                <a:lnTo>
                  <a:pt x="1023148" y="0"/>
                </a:lnTo>
                <a:close/>
              </a:path>
              <a:path w="1023620" h="667385">
                <a:moveTo>
                  <a:pt x="801724" y="97174"/>
                </a:moveTo>
                <a:lnTo>
                  <a:pt x="740053" y="136279"/>
                </a:lnTo>
                <a:lnTo>
                  <a:pt x="779160" y="197951"/>
                </a:lnTo>
                <a:lnTo>
                  <a:pt x="840831" y="158845"/>
                </a:lnTo>
                <a:lnTo>
                  <a:pt x="801724" y="97174"/>
                </a:lnTo>
                <a:close/>
              </a:path>
            </a:pathLst>
          </a:custGeom>
          <a:solidFill>
            <a:srgbClr val="000000"/>
          </a:solidFill>
        </p:spPr>
        <p:txBody>
          <a:bodyPr wrap="square" lIns="0" tIns="0" rIns="0" bIns="0" rtlCol="0"/>
          <a:lstStyle/>
          <a:p>
            <a:endParaRPr/>
          </a:p>
        </p:txBody>
      </p:sp>
      <p:sp>
        <p:nvSpPr>
          <p:cNvPr id="32" name="object 32"/>
          <p:cNvSpPr/>
          <p:nvPr/>
        </p:nvSpPr>
        <p:spPr>
          <a:xfrm>
            <a:off x="8219521" y="3725325"/>
            <a:ext cx="1155065" cy="1561465"/>
          </a:xfrm>
          <a:custGeom>
            <a:avLst/>
            <a:gdLst/>
            <a:ahLst/>
            <a:cxnLst/>
            <a:rect l="l" t="t" r="r" b="b"/>
            <a:pathLst>
              <a:path w="1155065" h="1561464">
                <a:moveTo>
                  <a:pt x="43079" y="1459384"/>
                </a:moveTo>
                <a:lnTo>
                  <a:pt x="0" y="1518349"/>
                </a:lnTo>
                <a:lnTo>
                  <a:pt x="58964" y="1561429"/>
                </a:lnTo>
                <a:lnTo>
                  <a:pt x="102044" y="1502464"/>
                </a:lnTo>
                <a:lnTo>
                  <a:pt x="43079" y="1459384"/>
                </a:lnTo>
                <a:close/>
              </a:path>
              <a:path w="1155065" h="1561464">
                <a:moveTo>
                  <a:pt x="129239" y="1341456"/>
                </a:moveTo>
                <a:lnTo>
                  <a:pt x="86159" y="1400421"/>
                </a:lnTo>
                <a:lnTo>
                  <a:pt x="145124" y="1443499"/>
                </a:lnTo>
                <a:lnTo>
                  <a:pt x="188202" y="1384534"/>
                </a:lnTo>
                <a:lnTo>
                  <a:pt x="129239" y="1341456"/>
                </a:lnTo>
                <a:close/>
              </a:path>
              <a:path w="1155065" h="1561464">
                <a:moveTo>
                  <a:pt x="215397" y="1223526"/>
                </a:moveTo>
                <a:lnTo>
                  <a:pt x="172317" y="1282491"/>
                </a:lnTo>
                <a:lnTo>
                  <a:pt x="231282" y="1325571"/>
                </a:lnTo>
                <a:lnTo>
                  <a:pt x="274361" y="1266606"/>
                </a:lnTo>
                <a:lnTo>
                  <a:pt x="215397" y="1223526"/>
                </a:lnTo>
                <a:close/>
              </a:path>
              <a:path w="1155065" h="1561464">
                <a:moveTo>
                  <a:pt x="301556" y="1105598"/>
                </a:moveTo>
                <a:lnTo>
                  <a:pt x="258476" y="1164562"/>
                </a:lnTo>
                <a:lnTo>
                  <a:pt x="317441" y="1207641"/>
                </a:lnTo>
                <a:lnTo>
                  <a:pt x="360519" y="1148676"/>
                </a:lnTo>
                <a:lnTo>
                  <a:pt x="301556" y="1105598"/>
                </a:lnTo>
                <a:close/>
              </a:path>
              <a:path w="1155065" h="1561464">
                <a:moveTo>
                  <a:pt x="387714" y="987668"/>
                </a:moveTo>
                <a:lnTo>
                  <a:pt x="344634" y="1046633"/>
                </a:lnTo>
                <a:lnTo>
                  <a:pt x="403599" y="1089713"/>
                </a:lnTo>
                <a:lnTo>
                  <a:pt x="446679" y="1030748"/>
                </a:lnTo>
                <a:lnTo>
                  <a:pt x="387714" y="987668"/>
                </a:lnTo>
                <a:close/>
              </a:path>
              <a:path w="1155065" h="1561464">
                <a:moveTo>
                  <a:pt x="473873" y="869739"/>
                </a:moveTo>
                <a:lnTo>
                  <a:pt x="430794" y="928704"/>
                </a:lnTo>
                <a:lnTo>
                  <a:pt x="489758" y="971783"/>
                </a:lnTo>
                <a:lnTo>
                  <a:pt x="532837" y="912818"/>
                </a:lnTo>
                <a:lnTo>
                  <a:pt x="473873" y="869739"/>
                </a:lnTo>
                <a:close/>
              </a:path>
              <a:path w="1155065" h="1561464">
                <a:moveTo>
                  <a:pt x="560031" y="751810"/>
                </a:moveTo>
                <a:lnTo>
                  <a:pt x="516952" y="810775"/>
                </a:lnTo>
                <a:lnTo>
                  <a:pt x="575917" y="853854"/>
                </a:lnTo>
                <a:lnTo>
                  <a:pt x="618996" y="794890"/>
                </a:lnTo>
                <a:lnTo>
                  <a:pt x="560031" y="751810"/>
                </a:lnTo>
                <a:close/>
              </a:path>
              <a:path w="1155065" h="1561464">
                <a:moveTo>
                  <a:pt x="646191" y="633881"/>
                </a:moveTo>
                <a:lnTo>
                  <a:pt x="603111" y="692845"/>
                </a:lnTo>
                <a:lnTo>
                  <a:pt x="662076" y="735925"/>
                </a:lnTo>
                <a:lnTo>
                  <a:pt x="705154" y="676960"/>
                </a:lnTo>
                <a:lnTo>
                  <a:pt x="646191" y="633881"/>
                </a:lnTo>
                <a:close/>
              </a:path>
              <a:path w="1155065" h="1561464">
                <a:moveTo>
                  <a:pt x="732349" y="515952"/>
                </a:moveTo>
                <a:lnTo>
                  <a:pt x="689269" y="574916"/>
                </a:lnTo>
                <a:lnTo>
                  <a:pt x="748234" y="617995"/>
                </a:lnTo>
                <a:lnTo>
                  <a:pt x="791314" y="559031"/>
                </a:lnTo>
                <a:lnTo>
                  <a:pt x="732349" y="515952"/>
                </a:lnTo>
                <a:close/>
              </a:path>
              <a:path w="1155065" h="1561464">
                <a:moveTo>
                  <a:pt x="818507" y="398023"/>
                </a:moveTo>
                <a:lnTo>
                  <a:pt x="775428" y="456987"/>
                </a:lnTo>
                <a:lnTo>
                  <a:pt x="834393" y="500067"/>
                </a:lnTo>
                <a:lnTo>
                  <a:pt x="877472" y="441102"/>
                </a:lnTo>
                <a:lnTo>
                  <a:pt x="818507" y="398023"/>
                </a:lnTo>
                <a:close/>
              </a:path>
              <a:path w="1155065" h="1561464">
                <a:moveTo>
                  <a:pt x="904666" y="280093"/>
                </a:moveTo>
                <a:lnTo>
                  <a:pt x="861587" y="339058"/>
                </a:lnTo>
                <a:lnTo>
                  <a:pt x="920551" y="382137"/>
                </a:lnTo>
                <a:lnTo>
                  <a:pt x="963631" y="323173"/>
                </a:lnTo>
                <a:lnTo>
                  <a:pt x="904666" y="280093"/>
                </a:lnTo>
                <a:close/>
              </a:path>
              <a:path w="1155065" h="1561464">
                <a:moveTo>
                  <a:pt x="990824" y="162165"/>
                </a:moveTo>
                <a:lnTo>
                  <a:pt x="947746" y="221129"/>
                </a:lnTo>
                <a:lnTo>
                  <a:pt x="1006711" y="264208"/>
                </a:lnTo>
                <a:lnTo>
                  <a:pt x="1049789" y="205243"/>
                </a:lnTo>
                <a:lnTo>
                  <a:pt x="990824" y="162165"/>
                </a:lnTo>
                <a:close/>
              </a:path>
              <a:path w="1155065" h="1561464">
                <a:moveTo>
                  <a:pt x="1154521" y="0"/>
                </a:moveTo>
                <a:lnTo>
                  <a:pt x="936837" y="112274"/>
                </a:lnTo>
                <a:lnTo>
                  <a:pt x="1113730" y="241512"/>
                </a:lnTo>
                <a:lnTo>
                  <a:pt x="1154521" y="0"/>
                </a:lnTo>
                <a:close/>
              </a:path>
            </a:pathLst>
          </a:custGeom>
          <a:solidFill>
            <a:srgbClr val="000000"/>
          </a:solidFill>
        </p:spPr>
        <p:txBody>
          <a:bodyPr wrap="square" lIns="0" tIns="0" rIns="0" bIns="0" rtlCol="0"/>
          <a:lstStyle/>
          <a:p>
            <a:endParaRPr/>
          </a:p>
        </p:txBody>
      </p:sp>
      <p:sp>
        <p:nvSpPr>
          <p:cNvPr id="33" name="object 33"/>
          <p:cNvSpPr txBox="1"/>
          <p:nvPr/>
        </p:nvSpPr>
        <p:spPr>
          <a:xfrm>
            <a:off x="9406886" y="4228083"/>
            <a:ext cx="1128395" cy="452120"/>
          </a:xfrm>
          <a:prstGeom prst="rect">
            <a:avLst/>
          </a:prstGeom>
        </p:spPr>
        <p:txBody>
          <a:bodyPr vert="horz" wrap="square" lIns="0" tIns="12700" rIns="0" bIns="0" rtlCol="0">
            <a:spAutoFit/>
          </a:bodyPr>
          <a:lstStyle/>
          <a:p>
            <a:pPr marL="12700">
              <a:lnSpc>
                <a:spcPct val="100000"/>
              </a:lnSpc>
              <a:spcBef>
                <a:spcPts val="100"/>
              </a:spcBef>
            </a:pPr>
            <a:r>
              <a:rPr sz="2800" b="1" spc="-35" dirty="0">
                <a:solidFill>
                  <a:srgbClr val="B9394D"/>
                </a:solidFill>
                <a:latin typeface="Calibri"/>
                <a:cs typeface="Calibri"/>
              </a:rPr>
              <a:t>Trusted</a:t>
            </a:r>
            <a:endParaRPr sz="2800">
              <a:latin typeface="Calibri"/>
              <a:cs typeface="Calibri"/>
            </a:endParaRPr>
          </a:p>
        </p:txBody>
      </p:sp>
      <p:sp>
        <p:nvSpPr>
          <p:cNvPr id="34" name="object 34"/>
          <p:cNvSpPr txBox="1"/>
          <p:nvPr/>
        </p:nvSpPr>
        <p:spPr>
          <a:xfrm>
            <a:off x="2896697" y="5844540"/>
            <a:ext cx="384810" cy="238760"/>
          </a:xfrm>
          <a:prstGeom prst="rect">
            <a:avLst/>
          </a:prstGeom>
        </p:spPr>
        <p:txBody>
          <a:bodyPr vert="horz" wrap="square" lIns="0" tIns="12700" rIns="0" bIns="0" rtlCol="0">
            <a:spAutoFit/>
          </a:bodyPr>
          <a:lstStyle/>
          <a:p>
            <a:pPr marL="12700">
              <a:lnSpc>
                <a:spcPct val="100000"/>
              </a:lnSpc>
              <a:spcBef>
                <a:spcPts val="100"/>
              </a:spcBef>
            </a:pPr>
            <a:r>
              <a:rPr sz="1400" b="1" i="1" spc="-20" dirty="0">
                <a:latin typeface="Calibri"/>
                <a:cs typeface="Calibri"/>
              </a:rPr>
              <a:t>E</a:t>
            </a:r>
            <a:r>
              <a:rPr sz="1400" b="1" i="1" spc="-5" dirty="0">
                <a:latin typeface="Calibri"/>
                <a:cs typeface="Calibri"/>
              </a:rPr>
              <a:t>dg</a:t>
            </a:r>
            <a:r>
              <a:rPr sz="1400" b="1" i="1" dirty="0">
                <a:latin typeface="Calibri"/>
                <a:cs typeface="Calibri"/>
              </a:rPr>
              <a:t>e</a:t>
            </a:r>
            <a:endParaRPr sz="1400">
              <a:latin typeface="Calibri"/>
              <a:cs typeface="Calibri"/>
            </a:endParaRPr>
          </a:p>
        </p:txBody>
      </p:sp>
      <p:sp>
        <p:nvSpPr>
          <p:cNvPr id="35" name="object 35"/>
          <p:cNvSpPr/>
          <p:nvPr/>
        </p:nvSpPr>
        <p:spPr>
          <a:xfrm>
            <a:off x="1910019" y="3197433"/>
            <a:ext cx="3839485" cy="2763620"/>
          </a:xfrm>
          <a:prstGeom prst="rect">
            <a:avLst/>
          </a:prstGeom>
          <a:blipFill>
            <a:blip r:embed="rId17" cstate="print"/>
            <a:stretch>
              <a:fillRect/>
            </a:stretch>
          </a:blipFill>
        </p:spPr>
        <p:txBody>
          <a:bodyPr wrap="square" lIns="0" tIns="0" rIns="0" bIns="0" rtlCol="0"/>
          <a:lstStyle/>
          <a:p>
            <a:endParaRPr/>
          </a:p>
        </p:txBody>
      </p:sp>
      <p:sp>
        <p:nvSpPr>
          <p:cNvPr id="36" name="object 36"/>
          <p:cNvSpPr txBox="1">
            <a:spLocks noGrp="1"/>
          </p:cNvSpPr>
          <p:nvPr>
            <p:ph type="ftr" sz="quarter" idx="5"/>
          </p:nvPr>
        </p:nvSpPr>
        <p:spPr>
          <a:prstGeom prst="rect">
            <a:avLst/>
          </a:prstGeom>
        </p:spPr>
        <p:txBody>
          <a:bodyPr vert="horz" wrap="square" lIns="0" tIns="7620" rIns="0" bIns="0" rtlCol="0">
            <a:spAutoFit/>
          </a:bodyPr>
          <a:lstStyle/>
          <a:p>
            <a:pPr marL="12700">
              <a:lnSpc>
                <a:spcPct val="100000"/>
              </a:lnSpc>
              <a:spcBef>
                <a:spcPts val="60"/>
              </a:spcBef>
            </a:pPr>
            <a:r>
              <a:rPr dirty="0"/>
              <a:t>@ Uhuru</a:t>
            </a:r>
            <a:r>
              <a:rPr spc="-65" dirty="0"/>
              <a:t> </a:t>
            </a:r>
            <a:r>
              <a:rPr spc="-5" dirty="0"/>
              <a:t>Corporation</a:t>
            </a:r>
          </a:p>
        </p:txBody>
      </p:sp>
      <p:sp>
        <p:nvSpPr>
          <p:cNvPr id="37" name="object 37"/>
          <p:cNvSpPr txBox="1">
            <a:spLocks noGrp="1"/>
          </p:cNvSpPr>
          <p:nvPr>
            <p:ph type="sldNum" sz="quarter" idx="7"/>
          </p:nvPr>
        </p:nvSpPr>
        <p:spPr>
          <a:prstGeom prst="rect">
            <a:avLst/>
          </a:prstGeom>
        </p:spPr>
        <p:txBody>
          <a:bodyPr vert="horz" wrap="square" lIns="0" tIns="7620" rIns="0" bIns="0" rtlCol="0">
            <a:spAutoFit/>
          </a:bodyPr>
          <a:lstStyle/>
          <a:p>
            <a:pPr marL="25400">
              <a:lnSpc>
                <a:spcPct val="100000"/>
              </a:lnSpc>
              <a:spcBef>
                <a:spcPts val="60"/>
              </a:spcBef>
            </a:pPr>
            <a:fld id="{81D60167-4931-47E6-BA6A-407CBD079E47}" type="slidenum">
              <a:rPr dirty="0"/>
              <a:t>9</a:t>
            </a:fld>
            <a:endParaRPr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TotalTime>
  <Words>270</Words>
  <Application>Microsoft Office PowerPoint</Application>
  <PresentationFormat>ワイド画面</PresentationFormat>
  <Paragraphs>146</Paragraphs>
  <Slides>10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MS Gothic</vt:lpstr>
      <vt:lpstr>PMingLiU</vt:lpstr>
      <vt:lpstr>Yu Gothic</vt:lpstr>
      <vt:lpstr>Arial</vt:lpstr>
      <vt:lpstr>Calibri</vt:lpstr>
      <vt:lpstr>Times New Roman</vt:lpstr>
      <vt:lpstr>Office Theme</vt:lpstr>
      <vt:lpstr>サプライチェーン情報基盤におけるIoT</vt:lpstr>
      <vt:lpstr>サプライチェーンの課題</vt:lpstr>
      <vt:lpstr>これまではサプライチェーン間でデータ交換するアプローチ</vt:lpstr>
      <vt:lpstr>サプライチェーン情報基盤の新しいアプローチ</vt:lpstr>
      <vt:lpstr>分散型台帳は金流にまで及ぶと考えられる</vt:lpstr>
      <vt:lpstr>IoTデバイス（センサやカメラ）が自動執行のトリガーとなる</vt:lpstr>
      <vt:lpstr>分散型台帳技術界隈ではデータの信頼性は既に顕在化した課題</vt:lpstr>
      <vt:lpstr>IoTデバイスの継続的監査</vt:lpstr>
      <vt:lpstr>Trusted Device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サプライチェーン情報基盤におけるIoT</dc:title>
  <cp:lastModifiedBy>久直 菅又</cp:lastModifiedBy>
  <cp:revision>1</cp:revision>
  <cp:lastPrinted>2019-06-24T07:54:59Z</cp:lastPrinted>
  <dcterms:created xsi:type="dcterms:W3CDTF">2019-06-24T07:44:27Z</dcterms:created>
  <dcterms:modified xsi:type="dcterms:W3CDTF">2019-06-24T07:56:33Z</dcterms:modified>
</cp:coreProperties>
</file>